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1" r:id="rId6"/>
    <p:sldId id="263" r:id="rId7"/>
    <p:sldId id="264" r:id="rId8"/>
    <p:sldId id="271" r:id="rId9"/>
    <p:sldId id="265" r:id="rId10"/>
    <p:sldId id="272" r:id="rId11"/>
    <p:sldId id="273" r:id="rId12"/>
    <p:sldId id="274" r:id="rId13"/>
    <p:sldId id="266" r:id="rId14"/>
    <p:sldId id="277" r:id="rId15"/>
    <p:sldId id="267" r:id="rId16"/>
    <p:sldId id="275" r:id="rId17"/>
    <p:sldId id="276" r:id="rId18"/>
    <p:sldId id="26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9C68C52B-6BB4-4907-B71F-D548C57D26E0}" type="datetimeFigureOut">
              <a:rPr lang="tr-TR" smtClean="0"/>
              <a:pPr/>
              <a:t>3.05.2024</a:t>
            </a:fld>
            <a:endParaRPr lang="tr-TR"/>
          </a:p>
        </p:txBody>
      </p:sp>
      <p:sp>
        <p:nvSpPr>
          <p:cNvPr id="5" name="Footer Placeholder 4"/>
          <p:cNvSpPr>
            <a:spLocks noGrp="1"/>
          </p:cNvSpPr>
          <p:nvPr>
            <p:ph type="ftr" sz="quarter" idx="11"/>
          </p:nvPr>
        </p:nvSpPr>
        <p:spPr>
          <a:xfrm>
            <a:off x="533401" y="5936189"/>
            <a:ext cx="4021666" cy="365125"/>
          </a:xfrm>
        </p:spPr>
        <p:txBody>
          <a:bodyPr/>
          <a:lstStyle/>
          <a:p>
            <a:endParaRPr lang="tr-TR"/>
          </a:p>
        </p:txBody>
      </p:sp>
      <p:sp>
        <p:nvSpPr>
          <p:cNvPr id="6" name="Slide Number Placeholder 5"/>
          <p:cNvSpPr>
            <a:spLocks noGrp="1"/>
          </p:cNvSpPr>
          <p:nvPr>
            <p:ph type="sldNum" sz="quarter" idx="12"/>
          </p:nvPr>
        </p:nvSpPr>
        <p:spPr>
          <a:xfrm>
            <a:off x="7010399" y="2750337"/>
            <a:ext cx="1370293" cy="1356442"/>
          </a:xfrm>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280182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C68C52B-6BB4-4907-B71F-D548C57D26E0}" type="datetimeFigureOut">
              <a:rPr lang="tr-TR" smtClean="0"/>
              <a:pPr/>
              <a:t>3.05.2024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856438" y="4711310"/>
            <a:ext cx="1149836" cy="1090789"/>
          </a:xfrm>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318252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C68C52B-6BB4-4907-B71F-D548C57D26E0}" type="datetimeFigureOut">
              <a:rPr lang="tr-TR" smtClean="0"/>
              <a:pPr/>
              <a:t>3.05.2024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856438" y="4711616"/>
            <a:ext cx="1149836" cy="1090789"/>
          </a:xfrm>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608077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C68C52B-6BB4-4907-B71F-D548C57D26E0}" type="datetimeFigureOut">
              <a:rPr lang="tr-TR" smtClean="0"/>
              <a:pPr/>
              <a:t>3.05.2024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856438" y="4709926"/>
            <a:ext cx="1149836" cy="1090789"/>
          </a:xfrm>
        </p:spPr>
        <p:txBody>
          <a:bodyPr/>
          <a:lstStyle/>
          <a:p>
            <a:fld id="{5D812592-191D-4C1A-87DF-373E71DD5998}" type="slidenum">
              <a:rPr lang="tr-TR" smtClean="0"/>
              <a:pPr/>
              <a:t>‹#›</a:t>
            </a:fld>
            <a:endParaRPr lang="tr-TR"/>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87151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C68C52B-6BB4-4907-B71F-D548C57D26E0}" type="datetimeFigureOut">
              <a:rPr lang="tr-TR" smtClean="0"/>
              <a:pPr/>
              <a:t>3.05.2024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856438" y="4709926"/>
            <a:ext cx="1149836" cy="1090789"/>
          </a:xfrm>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1462489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9C68C52B-6BB4-4907-B71F-D548C57D26E0}" type="datetimeFigureOut">
              <a:rPr lang="tr-TR" smtClean="0"/>
              <a:pPr/>
              <a:t>3.05.2024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1558552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9C68C52B-6BB4-4907-B71F-D548C57D26E0}" type="datetimeFigureOut">
              <a:rPr lang="tr-TR" smtClean="0"/>
              <a:pPr/>
              <a:t>3.05.2024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337555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C68C52B-6BB4-4907-B71F-D548C57D26E0}" type="datetimeFigureOut">
              <a:rPr lang="tr-TR" smtClean="0"/>
              <a:pPr/>
              <a:t>3.05.2024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112741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9C68C52B-6BB4-4907-B71F-D548C57D26E0}" type="datetimeFigureOut">
              <a:rPr lang="tr-TR" smtClean="0"/>
              <a:pPr/>
              <a:t>3.05.2024</a:t>
            </a:fld>
            <a:endParaRPr lang="tr-TR"/>
          </a:p>
        </p:txBody>
      </p:sp>
      <p:sp>
        <p:nvSpPr>
          <p:cNvPr id="5" name="Footer Placeholder 4"/>
          <p:cNvSpPr>
            <a:spLocks noGrp="1"/>
          </p:cNvSpPr>
          <p:nvPr>
            <p:ph type="ftr" sz="quarter" idx="11"/>
          </p:nvPr>
        </p:nvSpPr>
        <p:spPr>
          <a:xfrm>
            <a:off x="510241" y="5936189"/>
            <a:ext cx="4518959" cy="365125"/>
          </a:xfrm>
        </p:spPr>
        <p:txBody>
          <a:bodyPr/>
          <a:lstStyle/>
          <a:p>
            <a:endParaRPr lang="tr-T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5D812592-191D-4C1A-87DF-373E71DD5998}" type="slidenum">
              <a:rPr lang="tr-TR" smtClean="0"/>
              <a:pPr/>
              <a:t>‹#›</a:t>
            </a:fld>
            <a:endParaRPr lang="tr-TR"/>
          </a:p>
        </p:txBody>
      </p:sp>
    </p:spTree>
    <p:extLst>
      <p:ext uri="{BB962C8B-B14F-4D97-AF65-F5344CB8AC3E}">
        <p14:creationId xmlns:p14="http://schemas.microsoft.com/office/powerpoint/2010/main" val="251432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C68C52B-6BB4-4907-B71F-D548C57D26E0}" type="datetimeFigureOut">
              <a:rPr lang="tr-TR" smtClean="0"/>
              <a:pPr/>
              <a:t>3.05.2024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130060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5365810" y="5936188"/>
            <a:ext cx="2057400" cy="365125"/>
          </a:xfrm>
        </p:spPr>
        <p:txBody>
          <a:bodyPr/>
          <a:lstStyle/>
          <a:p>
            <a:fld id="{9C68C52B-6BB4-4907-B71F-D548C57D26E0}" type="datetimeFigureOut">
              <a:rPr lang="tr-TR" smtClean="0"/>
              <a:pPr/>
              <a:t>3.05.2024</a:t>
            </a:fld>
            <a:endParaRPr lang="tr-TR"/>
          </a:p>
        </p:txBody>
      </p:sp>
      <p:sp>
        <p:nvSpPr>
          <p:cNvPr id="5" name="Footer Placeholder 4"/>
          <p:cNvSpPr>
            <a:spLocks noGrp="1"/>
          </p:cNvSpPr>
          <p:nvPr>
            <p:ph type="ftr" sz="quarter" idx="11"/>
          </p:nvPr>
        </p:nvSpPr>
        <p:spPr>
          <a:xfrm>
            <a:off x="533400" y="5936189"/>
            <a:ext cx="4834673" cy="365125"/>
          </a:xfrm>
        </p:spPr>
        <p:txBody>
          <a:bodyPr/>
          <a:lstStyle/>
          <a:p>
            <a:endParaRPr lang="tr-TR"/>
          </a:p>
        </p:txBody>
      </p:sp>
      <p:sp>
        <p:nvSpPr>
          <p:cNvPr id="6" name="Slide Number Placeholder 5"/>
          <p:cNvSpPr>
            <a:spLocks noGrp="1"/>
          </p:cNvSpPr>
          <p:nvPr>
            <p:ph type="sldNum" sz="quarter" idx="12"/>
          </p:nvPr>
        </p:nvSpPr>
        <p:spPr>
          <a:xfrm>
            <a:off x="7856438" y="2869896"/>
            <a:ext cx="1149836" cy="1090789"/>
          </a:xfrm>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200302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C68C52B-6BB4-4907-B71F-D548C57D26E0}" type="datetimeFigureOut">
              <a:rPr lang="tr-TR" smtClean="0"/>
              <a:pPr/>
              <a:t>3.05.2024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173765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31638" y="3030009"/>
            <a:ext cx="3367045" cy="29061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061129" y="3030009"/>
            <a:ext cx="3367044" cy="29061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C68C52B-6BB4-4907-B71F-D548C57D26E0}" type="datetimeFigureOut">
              <a:rPr lang="tr-TR" smtClean="0"/>
              <a:pPr/>
              <a:t>3.05.2024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341416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C68C52B-6BB4-4907-B71F-D548C57D26E0}" type="datetimeFigureOut">
              <a:rPr lang="tr-TR" smtClean="0"/>
              <a:pPr/>
              <a:t>3.05.2024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63679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C68C52B-6BB4-4907-B71F-D548C57D26E0}" type="datetimeFigureOut">
              <a:rPr lang="tr-TR" smtClean="0"/>
              <a:pPr/>
              <a:t>3.05.2024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259035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C68C52B-6BB4-4907-B71F-D548C57D26E0}" type="datetimeFigureOut">
              <a:rPr lang="tr-TR" smtClean="0"/>
              <a:pPr/>
              <a:t>3.05.2024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42089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C68C52B-6BB4-4907-B71F-D548C57D26E0}" type="datetimeFigureOut">
              <a:rPr lang="tr-TR" smtClean="0"/>
              <a:pPr/>
              <a:t>3.05.2024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194786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68C52B-6BB4-4907-B71F-D548C57D26E0}" type="datetimeFigureOut">
              <a:rPr lang="tr-TR" smtClean="0"/>
              <a:pPr/>
              <a:t>3.05.2024</a:t>
            </a:fld>
            <a:endParaRPr lang="tr-T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D812592-191D-4C1A-87DF-373E71DD5998}" type="slidenum">
              <a:rPr lang="tr-TR" smtClean="0"/>
              <a:pPr/>
              <a:t>‹#›</a:t>
            </a:fld>
            <a:endParaRPr lang="tr-TR"/>
          </a:p>
        </p:txBody>
      </p:sp>
    </p:spTree>
    <p:extLst>
      <p:ext uri="{BB962C8B-B14F-4D97-AF65-F5344CB8AC3E}">
        <p14:creationId xmlns:p14="http://schemas.microsoft.com/office/powerpoint/2010/main" val="304126994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stf.ogu.edu.tr/Sayfa/Index/587/staj"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544016" y="2924944"/>
            <a:ext cx="6116216" cy="875000"/>
          </a:xfrm>
        </p:spPr>
        <p:txBody>
          <a:bodyPr>
            <a:normAutofit fontScale="90000"/>
          </a:bodyPr>
          <a:lstStyle/>
          <a:p>
            <a:pPr algn="l"/>
            <a:r>
              <a:rPr lang="tr-TR" sz="2800" dirty="0"/>
              <a:t>YAZ STAJI </a:t>
            </a:r>
            <a:br>
              <a:rPr lang="tr-TR" sz="2800" dirty="0"/>
            </a:br>
            <a:r>
              <a:rPr lang="tr-TR" sz="2800" dirty="0"/>
              <a:t>BAŞVURU ve DEĞERLENDİRME AŞAMALARI</a:t>
            </a:r>
          </a:p>
        </p:txBody>
      </p:sp>
      <p:sp>
        <p:nvSpPr>
          <p:cNvPr id="6" name="Metin kutusu 5">
            <a:extLst>
              <a:ext uri="{FF2B5EF4-FFF2-40B4-BE49-F238E27FC236}">
                <a16:creationId xmlns:a16="http://schemas.microsoft.com/office/drawing/2014/main" id="{13EC2F83-E088-4C4E-9B56-42E357D951C7}"/>
              </a:ext>
            </a:extLst>
          </p:cNvPr>
          <p:cNvSpPr txBox="1"/>
          <p:nvPr/>
        </p:nvSpPr>
        <p:spPr>
          <a:xfrm>
            <a:off x="544016" y="560519"/>
            <a:ext cx="6949308" cy="923330"/>
          </a:xfrm>
          <a:prstGeom prst="rect">
            <a:avLst/>
          </a:prstGeom>
          <a:noFill/>
        </p:spPr>
        <p:txBody>
          <a:bodyPr wrap="square" rtlCol="0">
            <a:spAutoFit/>
          </a:bodyPr>
          <a:lstStyle/>
          <a:p>
            <a:r>
              <a:rPr lang="tr-TR" dirty="0">
                <a:solidFill>
                  <a:schemeClr val="tx2">
                    <a:lumMod val="25000"/>
                  </a:schemeClr>
                </a:solidFill>
                <a:latin typeface="Futura Md" panose="020B0602020204020303" pitchFamily="34" charset="0"/>
              </a:rPr>
              <a:t>ESKİŞEHİR OSMANGAZİ ÜNİVERSİTESİ</a:t>
            </a:r>
          </a:p>
          <a:p>
            <a:r>
              <a:rPr lang="tr-TR" dirty="0">
                <a:solidFill>
                  <a:schemeClr val="tx2">
                    <a:lumMod val="25000"/>
                  </a:schemeClr>
                </a:solidFill>
                <a:latin typeface="Futura Md" panose="020B0602020204020303" pitchFamily="34" charset="0"/>
              </a:rPr>
              <a:t>SANAT VE TASARIM FAKÜLTESİ</a:t>
            </a:r>
          </a:p>
          <a:p>
            <a:r>
              <a:rPr lang="tr-TR" dirty="0">
                <a:solidFill>
                  <a:schemeClr val="tx2">
                    <a:lumMod val="25000"/>
                  </a:schemeClr>
                </a:solidFill>
                <a:latin typeface="Futura Md" panose="020B0602020204020303" pitchFamily="34" charset="0"/>
              </a:rPr>
              <a:t>ENDÜSTRİYEL TASARIM BÖLÜMÜ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235668"/>
            <a:ext cx="8258204" cy="3857628"/>
          </a:xfrm>
        </p:spPr>
        <p:txBody>
          <a:bodyPr>
            <a:normAutofit/>
          </a:bodyPr>
          <a:lstStyle/>
          <a:p>
            <a:pPr algn="just"/>
            <a:r>
              <a:rPr lang="tr-TR" sz="1600" dirty="0">
                <a:solidFill>
                  <a:schemeClr val="tx1"/>
                </a:solidFill>
              </a:rPr>
              <a:t>Staj bitiminde, Eskişehir Osmangazi Üniversitesi Sanat ve Tasarım Fakültesi Endüstriyel Tasarım Bölümü Staj Usul ve </a:t>
            </a:r>
            <a:r>
              <a:rPr lang="tr-TR" sz="1600" dirty="0" err="1">
                <a:solidFill>
                  <a:schemeClr val="tx1"/>
                </a:solidFill>
              </a:rPr>
              <a:t>Esasları'na</a:t>
            </a:r>
            <a:r>
              <a:rPr lang="tr-TR" sz="1600" dirty="0">
                <a:solidFill>
                  <a:schemeClr val="tx1"/>
                </a:solidFill>
              </a:rPr>
              <a:t> uygun olarak hazırlanan </a:t>
            </a:r>
            <a:r>
              <a:rPr lang="tr-TR" sz="1600" b="1" dirty="0">
                <a:solidFill>
                  <a:schemeClr val="tx1"/>
                </a:solidFill>
              </a:rPr>
              <a:t>"staj dosyası"</a:t>
            </a:r>
            <a:r>
              <a:rPr lang="tr-TR" sz="1600" dirty="0">
                <a:solidFill>
                  <a:schemeClr val="tx1"/>
                </a:solidFill>
              </a:rPr>
              <a:t>, staj yapılan kurumdaki eğitici personele imzalatılarak, Akademik takvime göre yaz dönemini takip eden </a:t>
            </a:r>
            <a:r>
              <a:rPr lang="tr-TR" sz="1600" b="1" u="sng" dirty="0">
                <a:solidFill>
                  <a:schemeClr val="tx1"/>
                </a:solidFill>
              </a:rPr>
              <a:t>güz yarılının 3.haftasının sonuna kadar</a:t>
            </a:r>
            <a:r>
              <a:rPr lang="tr-TR" sz="1600" b="1" dirty="0">
                <a:solidFill>
                  <a:schemeClr val="tx1"/>
                </a:solidFill>
              </a:rPr>
              <a:t> Bölüm staj </a:t>
            </a:r>
            <a:r>
              <a:rPr lang="tr-TR" sz="1600" b="1" dirty="0"/>
              <a:t>sorumlus</a:t>
            </a:r>
            <a:r>
              <a:rPr lang="tr-TR" sz="1600" b="1" dirty="0">
                <a:solidFill>
                  <a:schemeClr val="tx1"/>
                </a:solidFill>
              </a:rPr>
              <a:t>una imza karşılığı teslim edilir.</a:t>
            </a:r>
          </a:p>
          <a:p>
            <a:pPr algn="just"/>
            <a:r>
              <a:rPr lang="tr-TR" sz="1600" dirty="0">
                <a:solidFill>
                  <a:schemeClr val="tx1"/>
                </a:solidFill>
              </a:rPr>
              <a:t>Staj Başarı Belgesi </a:t>
            </a:r>
            <a:r>
              <a:rPr lang="tr-TR" sz="1600" b="1" dirty="0">
                <a:solidFill>
                  <a:schemeClr val="tx1"/>
                </a:solidFill>
              </a:rPr>
              <a:t>(Ek 3)</a:t>
            </a:r>
            <a:r>
              <a:rPr lang="tr-TR" sz="1600" dirty="0">
                <a:solidFill>
                  <a:schemeClr val="tx1"/>
                </a:solidFill>
              </a:rPr>
              <a:t>, kurum yetkilisince 3 nüsha halinde doldurulur (Ek-3a: Bölüm Kopyası, Ek-3b: Kurum Kopyası ve Ek-3c: Öğrenci İşleri Kopyası). Bu nüshalardan Kurum Kopyası, staj yapılan kurumda kalır. Bölüm Kopyası ve Öğrenci İşleri Kopyası ise ilgili birimlere </a:t>
            </a:r>
            <a:r>
              <a:rPr lang="tr-TR" sz="1600" b="1" u="sng" dirty="0">
                <a:solidFill>
                  <a:schemeClr val="tx1"/>
                </a:solidFill>
              </a:rPr>
              <a:t>imzalı kapalı zarf içinde</a:t>
            </a:r>
            <a:r>
              <a:rPr lang="tr-TR" sz="1600" dirty="0">
                <a:solidFill>
                  <a:schemeClr val="tx1"/>
                </a:solidFill>
              </a:rPr>
              <a:t> öğrenci tarafından teslim edilir. </a:t>
            </a:r>
            <a:endParaRPr lang="tr-TR" sz="1600" b="1" u="sng" dirty="0">
              <a:solidFill>
                <a:schemeClr val="tx1"/>
              </a:solidFill>
            </a:endParaRPr>
          </a:p>
          <a:p>
            <a:pPr algn="just">
              <a:buNone/>
            </a:pPr>
            <a:endParaRPr lang="tr-TR" sz="1600" b="1" u="sng" dirty="0">
              <a:solidFill>
                <a:schemeClr val="tx1"/>
              </a:solidFill>
            </a:endParaRPr>
          </a:p>
        </p:txBody>
      </p:sp>
      <p:sp>
        <p:nvSpPr>
          <p:cNvPr id="6" name="1 Başlık">
            <a:extLst>
              <a:ext uri="{FF2B5EF4-FFF2-40B4-BE49-F238E27FC236}">
                <a16:creationId xmlns:a16="http://schemas.microsoft.com/office/drawing/2014/main" id="{9732798B-6D04-269F-C956-E1CFE7ABC912}"/>
              </a:ext>
            </a:extLst>
          </p:cNvPr>
          <p:cNvSpPr>
            <a:spLocks noGrp="1"/>
          </p:cNvSpPr>
          <p:nvPr>
            <p:ph type="title"/>
          </p:nvPr>
        </p:nvSpPr>
        <p:spPr>
          <a:xfrm>
            <a:off x="457200" y="908720"/>
            <a:ext cx="4309494" cy="732614"/>
          </a:xfrm>
        </p:spPr>
        <p:txBody>
          <a:bodyPr>
            <a:normAutofit/>
          </a:bodyPr>
          <a:lstStyle/>
          <a:p>
            <a:r>
              <a:rPr lang="tr-TR" sz="2400" dirty="0"/>
              <a:t>STAJ AŞAMALARI</a:t>
            </a:r>
          </a:p>
        </p:txBody>
      </p:sp>
    </p:spTree>
    <p:extLst>
      <p:ext uri="{BB962C8B-B14F-4D97-AF65-F5344CB8AC3E}">
        <p14:creationId xmlns:p14="http://schemas.microsoft.com/office/powerpoint/2010/main" val="1657974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CFFBB8-E539-483F-B9AA-088F7D4B170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552C38B8-B7F9-478B-8D67-99B248A946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2" name="Rectangle 11">
            <a:extLst>
              <a:ext uri="{FF2B5EF4-FFF2-40B4-BE49-F238E27FC236}">
                <a16:creationId xmlns:a16="http://schemas.microsoft.com/office/drawing/2014/main" id="{8ADE9738-7B48-4F06-BA7B-E2CF9663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C1F07745-D943-46DF-AB69-FA455CE428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6" y="0"/>
            <a:ext cx="9143999"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2A2E17-3305-4404-A0DA-5CC3BDAFE0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metin, ekran görüntüsü, yazı tipi, sayı, numara içeren bir resim&#10;&#10;Açıklama otomatik olarak oluşturuldu">
            <a:extLst>
              <a:ext uri="{FF2B5EF4-FFF2-40B4-BE49-F238E27FC236}">
                <a16:creationId xmlns:a16="http://schemas.microsoft.com/office/drawing/2014/main" id="{97CB238E-71FB-2069-D4B4-1F8CF84146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707" y="1253090"/>
            <a:ext cx="8185692" cy="4317952"/>
          </a:xfrm>
          <a:prstGeom prst="rect">
            <a:avLst/>
          </a:prstGeom>
          <a:ln>
            <a:noFill/>
          </a:ln>
          <a:effectLst/>
        </p:spPr>
      </p:pic>
    </p:spTree>
    <p:extLst>
      <p:ext uri="{BB962C8B-B14F-4D97-AF65-F5344CB8AC3E}">
        <p14:creationId xmlns:p14="http://schemas.microsoft.com/office/powerpoint/2010/main" val="271895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276872"/>
            <a:ext cx="8258204" cy="5040560"/>
          </a:xfrm>
        </p:spPr>
        <p:txBody>
          <a:bodyPr>
            <a:normAutofit/>
          </a:bodyPr>
          <a:lstStyle/>
          <a:p>
            <a:pPr algn="just"/>
            <a:r>
              <a:rPr lang="tr-TR" sz="1600" dirty="0">
                <a:solidFill>
                  <a:schemeClr val="tx1"/>
                </a:solidFill>
              </a:rPr>
              <a:t>Bölüm Staj sorumlusu, staj dosyası ve staj değerlendirme formunu, uygulamalı eğitimler alt komisyonuna iletir. Staj komisyonu, Güz yarılının 10. Haftasına dek gerekli incelemeleri yaparak, öğrencinin stajını başarılı ya da başarısız olarak değerlendirir. Stajın başarısız olarak değerlendirildiği durumlarda, öğrenci stajını tekrarlar.</a:t>
            </a:r>
          </a:p>
          <a:p>
            <a:pPr algn="just"/>
            <a:r>
              <a:rPr lang="tr-TR" sz="1600" dirty="0">
                <a:solidFill>
                  <a:schemeClr val="tx1"/>
                </a:solidFill>
              </a:rPr>
              <a:t>Stajı başarılı bulunduğu halde staj raporu istenen içerik ve formata uygun olarak yazılmayan öğrencilerden raporlarını 15 gün içerisinde istenilen duruma getirmesi beklenir. İstenilen düzeltmeyi bu süre içerisinde getirmeyen veya raporu reddedilen öğrenci stajını yeniden yapar.</a:t>
            </a:r>
          </a:p>
          <a:p>
            <a:pPr algn="just"/>
            <a:r>
              <a:rPr lang="tr-TR" sz="1600" dirty="0">
                <a:solidFill>
                  <a:schemeClr val="tx1"/>
                </a:solidFill>
              </a:rPr>
              <a:t>Kurum veya Kuruluş tarafından gönderilen Staj Başarı Belgesinde, durumu “Başarısız” veya “Devamsız” ise öğrenci stajdan BAŞARISIZ sayılır. Bu durumda öğrencinin bu stajını yeniden yapması zorunludur.</a:t>
            </a:r>
          </a:p>
          <a:p>
            <a:pPr algn="just"/>
            <a:r>
              <a:rPr lang="tr-TR" sz="1600" dirty="0">
                <a:solidFill>
                  <a:schemeClr val="tx1"/>
                </a:solidFill>
              </a:rPr>
              <a:t>Stajlar, öğrencinin karnesinde 141115004 kodlu Tasarım Üretim Stajı veya 141117001 kodlu Tasarım Ofis Stajı ders kodlarıyla yer alır. Öğrenci, staj yaptığı süreci takip eden Güz Dönemi başında ilgili derse kaydolmalıdır. Bu dersler, Eskişehir Osmangazi Üniversitesi </a:t>
            </a:r>
            <a:r>
              <a:rPr lang="tr-TR" sz="1600" dirty="0" err="1">
                <a:solidFill>
                  <a:schemeClr val="tx1"/>
                </a:solidFill>
              </a:rPr>
              <a:t>Önlisans</a:t>
            </a:r>
            <a:r>
              <a:rPr lang="tr-TR" sz="1600" dirty="0">
                <a:solidFill>
                  <a:schemeClr val="tx1"/>
                </a:solidFill>
              </a:rPr>
              <a:t> ve Lisans Eğitim, Öğretim ve Sınav Yönetmeliğine göre değerlendirilerek başarı notu verilir.</a:t>
            </a:r>
          </a:p>
          <a:p>
            <a:pPr algn="just">
              <a:buNone/>
            </a:pPr>
            <a:endParaRPr lang="tr-TR" sz="1600" b="1" u="sng" dirty="0">
              <a:solidFill>
                <a:schemeClr val="tx1"/>
              </a:solidFill>
            </a:endParaRPr>
          </a:p>
        </p:txBody>
      </p:sp>
      <p:sp>
        <p:nvSpPr>
          <p:cNvPr id="6" name="1 Başlık">
            <a:extLst>
              <a:ext uri="{FF2B5EF4-FFF2-40B4-BE49-F238E27FC236}">
                <a16:creationId xmlns:a16="http://schemas.microsoft.com/office/drawing/2014/main" id="{19CB4852-34B1-0AE7-411F-E060C5BF6712}"/>
              </a:ext>
            </a:extLst>
          </p:cNvPr>
          <p:cNvSpPr>
            <a:spLocks noGrp="1"/>
          </p:cNvSpPr>
          <p:nvPr>
            <p:ph type="title"/>
          </p:nvPr>
        </p:nvSpPr>
        <p:spPr>
          <a:xfrm>
            <a:off x="457200" y="908720"/>
            <a:ext cx="4309494" cy="732614"/>
          </a:xfrm>
        </p:spPr>
        <p:txBody>
          <a:bodyPr>
            <a:normAutofit/>
          </a:bodyPr>
          <a:lstStyle/>
          <a:p>
            <a:r>
              <a:rPr lang="tr-TR" sz="2400" dirty="0"/>
              <a:t>STAJ AŞAMALARI</a:t>
            </a:r>
          </a:p>
        </p:txBody>
      </p:sp>
    </p:spTree>
    <p:extLst>
      <p:ext uri="{BB962C8B-B14F-4D97-AF65-F5344CB8AC3E}">
        <p14:creationId xmlns:p14="http://schemas.microsoft.com/office/powerpoint/2010/main" val="347449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235668"/>
            <a:ext cx="8258204" cy="3857628"/>
          </a:xfrm>
        </p:spPr>
        <p:txBody>
          <a:bodyPr>
            <a:normAutofit/>
          </a:bodyPr>
          <a:lstStyle/>
          <a:p>
            <a:pPr algn="just"/>
            <a:r>
              <a:rPr lang="tr-TR" sz="1600" dirty="0">
                <a:solidFill>
                  <a:schemeClr val="tx1"/>
                </a:solidFill>
              </a:rPr>
              <a:t>Öğrenci, staj çalışması süresince yaptığı işleri gerekli her türlü çizim, tasarım, şekil, kroki, hesap, fotoğraf ve diğer belgelerle birlikte staj komisyonu tarafından belirtilen şekilde belgeleyerek bir staj dosyası halinde düzenlemek ve staj yeri yöneticisine onaylatarak, program staj komisyonu tarafından belirlenen zaman dilimi içerisinde akademik birim/program öğrenci işleri ofisine bizzat veya posta yolu (iadeli taahhütlü olarak) ile teslim etmek zorundadır. Bu süre geçtikten sonra sunulan staj dosyaları kabul edilmez.</a:t>
            </a:r>
          </a:p>
          <a:p>
            <a:pPr algn="just"/>
            <a:r>
              <a:rPr lang="tr-TR" sz="1600" dirty="0">
                <a:solidFill>
                  <a:schemeClr val="tx1"/>
                </a:solidFill>
              </a:rPr>
              <a:t>Teslim edilen staj dosyaları/raporları ve staj yeri yöneticisinden gelen evrak, staj komisyonu tarafından belirlenen usul ve esaslara göre incelenir ve değerlendirilir. Gerektiğinde öğrenciler staj çalışmaları ile ilgili olarak görüşmeye çağırılabilir. Staj komisyonu, staj hakkındaki rapor sonuçlarını, ilgili evrakı teslim etme tarihinden itibaren 15 gün içinde yapılacak itirazları değerlendirip sonuçlandırır.</a:t>
            </a:r>
          </a:p>
          <a:p>
            <a:pPr algn="just"/>
            <a:endParaRPr lang="tr-TR" sz="1600" dirty="0">
              <a:solidFill>
                <a:schemeClr val="tx1"/>
              </a:solidFill>
            </a:endParaRPr>
          </a:p>
          <a:p>
            <a:pPr algn="just">
              <a:buNone/>
            </a:pPr>
            <a:endParaRPr lang="tr-TR" sz="1600" dirty="0">
              <a:solidFill>
                <a:schemeClr val="tx1"/>
              </a:solidFill>
            </a:endParaRPr>
          </a:p>
        </p:txBody>
      </p:sp>
      <p:sp>
        <p:nvSpPr>
          <p:cNvPr id="8" name="1 Başlık">
            <a:extLst>
              <a:ext uri="{FF2B5EF4-FFF2-40B4-BE49-F238E27FC236}">
                <a16:creationId xmlns:a16="http://schemas.microsoft.com/office/drawing/2014/main" id="{55608687-93F3-B964-1945-4BC63246DBEF}"/>
              </a:ext>
            </a:extLst>
          </p:cNvPr>
          <p:cNvSpPr>
            <a:spLocks noGrp="1"/>
          </p:cNvSpPr>
          <p:nvPr>
            <p:ph type="title"/>
          </p:nvPr>
        </p:nvSpPr>
        <p:spPr>
          <a:xfrm>
            <a:off x="457200" y="908720"/>
            <a:ext cx="6491064" cy="732614"/>
          </a:xfrm>
        </p:spPr>
        <p:txBody>
          <a:bodyPr>
            <a:normAutofit/>
          </a:bodyPr>
          <a:lstStyle/>
          <a:p>
            <a:r>
              <a:rPr lang="tr-TR" sz="2400" dirty="0"/>
              <a:t>STAJ SONRASI ve DEĞERLENDİRMESİ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9" name="Group 8">
            <a:extLst>
              <a:ext uri="{FF2B5EF4-FFF2-40B4-BE49-F238E27FC236}">
                <a16:creationId xmlns:a16="http://schemas.microsoft.com/office/drawing/2014/main" id="{7A865E47-4365-4F21-B8EA-13B2C12BCB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0CE24988-BB27-40E5-A961-9FA7ED0DB9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a:extLst>
                <a:ext uri="{FF2B5EF4-FFF2-40B4-BE49-F238E27FC236}">
                  <a16:creationId xmlns:a16="http://schemas.microsoft.com/office/drawing/2014/main" id="{80BDE80E-ADE0-4E16-8F80-306A15F4D3F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İçerik Yer Tutucusu 2"/>
          <p:cNvSpPr>
            <a:spLocks noGrp="1"/>
          </p:cNvSpPr>
          <p:nvPr>
            <p:ph idx="1"/>
          </p:nvPr>
        </p:nvSpPr>
        <p:spPr>
          <a:xfrm>
            <a:off x="-5634" y="2182734"/>
            <a:ext cx="4569617" cy="4270602"/>
          </a:xfrm>
        </p:spPr>
        <p:txBody>
          <a:bodyPr>
            <a:normAutofit lnSpcReduction="10000"/>
          </a:bodyPr>
          <a:lstStyle/>
          <a:p>
            <a:pPr>
              <a:buFont typeface="Wingdings" panose="05000000000000000000" pitchFamily="2" charset="2"/>
              <a:buChar char="Ø"/>
            </a:pPr>
            <a:r>
              <a:rPr lang="tr-TR" sz="1100" dirty="0"/>
              <a:t>Tasarım Üretim Stajı rapor içeriği</a:t>
            </a:r>
          </a:p>
          <a:p>
            <a:pPr marL="800100" lvl="1" indent="-342900">
              <a:buFont typeface="+mj-lt"/>
              <a:buAutoNum type="arabicPeriod"/>
            </a:pPr>
            <a:r>
              <a:rPr lang="tr-TR" sz="1100" dirty="0"/>
              <a:t>Giriş</a:t>
            </a:r>
          </a:p>
          <a:p>
            <a:pPr marL="800100" lvl="1" indent="-342900">
              <a:buFont typeface="+mj-lt"/>
              <a:buAutoNum type="arabicPeriod"/>
            </a:pPr>
            <a:r>
              <a:rPr lang="tr-TR" sz="1100" dirty="0"/>
              <a:t>Firma bünyesindeki makine parkı tanıtımı ve yerleşim düzeni</a:t>
            </a:r>
          </a:p>
          <a:p>
            <a:pPr marL="800100" lvl="1" indent="-342900">
              <a:buFont typeface="+mj-lt"/>
              <a:buAutoNum type="arabicPeriod"/>
            </a:pPr>
            <a:r>
              <a:rPr lang="tr-TR" sz="1100" dirty="0"/>
              <a:t>Üretime giren ham maddenin ürün olarak çıkışına kadar olan süreçleri</a:t>
            </a:r>
          </a:p>
          <a:p>
            <a:pPr marL="800100" lvl="1" indent="-342900">
              <a:buFont typeface="+mj-lt"/>
              <a:buAutoNum type="arabicPeriod"/>
            </a:pPr>
            <a:r>
              <a:rPr lang="tr-TR" sz="1100" dirty="0"/>
              <a:t>Üretilen ürünler için yapılan temel hesaplamalar(Temel Fizik ve Statik hesaplamalar)</a:t>
            </a:r>
          </a:p>
          <a:p>
            <a:pPr marL="800100" lvl="1" indent="-342900">
              <a:buFont typeface="+mj-lt"/>
              <a:buAutoNum type="arabicPeriod"/>
            </a:pPr>
            <a:r>
              <a:rPr lang="tr-TR" sz="1100" dirty="0"/>
              <a:t>Malzeme ve üretim seçiminin nasıl yapıldığı</a:t>
            </a:r>
          </a:p>
          <a:p>
            <a:pPr marL="800100" lvl="1" indent="-342900">
              <a:buFont typeface="+mj-lt"/>
              <a:buAutoNum type="arabicPeriod"/>
            </a:pPr>
            <a:r>
              <a:rPr lang="tr-TR" sz="1100" dirty="0"/>
              <a:t>İş sağlığı ve güvenliği için alınan önlemler nelerdir. </a:t>
            </a:r>
          </a:p>
          <a:p>
            <a:pPr marL="457200" lvl="1" indent="0">
              <a:buNone/>
            </a:pPr>
            <a:endParaRPr lang="tr-TR" sz="1100" dirty="0"/>
          </a:p>
          <a:p>
            <a:pPr>
              <a:buFont typeface="Wingdings" panose="05000000000000000000" pitchFamily="2" charset="2"/>
              <a:buChar char="Ø"/>
            </a:pPr>
            <a:r>
              <a:rPr lang="tr-TR" sz="1100" dirty="0"/>
              <a:t>Tasarım Ofis Stajı rapor içeriği</a:t>
            </a:r>
          </a:p>
          <a:p>
            <a:pPr marL="800100" lvl="1" indent="-342900">
              <a:buFont typeface="+mj-lt"/>
              <a:buAutoNum type="arabicPeriod"/>
            </a:pPr>
            <a:r>
              <a:rPr lang="tr-TR" sz="1100" dirty="0"/>
              <a:t>Giriş</a:t>
            </a:r>
          </a:p>
          <a:p>
            <a:pPr marL="800100" lvl="1" indent="-342900">
              <a:buFont typeface="+mj-lt"/>
              <a:buAutoNum type="arabicPeriod"/>
            </a:pPr>
            <a:r>
              <a:rPr lang="tr-TR" sz="1100" dirty="0"/>
              <a:t>Firma bünyesindeki makine parkı tanıtımı ve yerleşim düzeni,</a:t>
            </a:r>
          </a:p>
          <a:p>
            <a:pPr marL="800100" lvl="1" indent="-342900">
              <a:buFont typeface="+mj-lt"/>
              <a:buAutoNum type="arabicPeriod"/>
            </a:pPr>
            <a:r>
              <a:rPr lang="tr-TR" sz="1100" dirty="0"/>
              <a:t>Tasarım ve proje yönetimi nasıl yapılmaktadır. </a:t>
            </a:r>
          </a:p>
          <a:p>
            <a:pPr marL="800100" lvl="1" indent="-342900">
              <a:buFont typeface="+mj-lt"/>
              <a:buAutoNum type="arabicPeriod"/>
            </a:pPr>
            <a:r>
              <a:rPr lang="tr-TR" sz="1100" dirty="0"/>
              <a:t>İlk tasarım kararları nasıl alınmaktadır. Gerekli hesaplamalar ve ergonomik unsurlar nelerdir. </a:t>
            </a:r>
          </a:p>
          <a:p>
            <a:pPr marL="800100" lvl="1" indent="-342900">
              <a:buFont typeface="+mj-lt"/>
              <a:buAutoNum type="arabicPeriod"/>
            </a:pPr>
            <a:r>
              <a:rPr lang="tr-TR" sz="1100" dirty="0"/>
              <a:t>Uygulanan tasarım metotları nelerdir. </a:t>
            </a:r>
          </a:p>
          <a:p>
            <a:pPr marL="800100" lvl="1" indent="-342900">
              <a:buFont typeface="+mj-lt"/>
              <a:buAutoNum type="arabicPeriod"/>
            </a:pPr>
            <a:r>
              <a:rPr lang="tr-TR" sz="1100" dirty="0"/>
              <a:t>Uygulanan fikri sınai haklar nelerdir.</a:t>
            </a:r>
          </a:p>
          <a:p>
            <a:pPr marL="800100" lvl="1" indent="-342900">
              <a:buFont typeface="+mj-lt"/>
              <a:buAutoNum type="arabicPeriod"/>
            </a:pPr>
            <a:r>
              <a:rPr lang="tr-TR" sz="1100" dirty="0"/>
              <a:t>Uygulanan pazarlama ilkeleri nelerdir.</a:t>
            </a:r>
          </a:p>
          <a:p>
            <a:pPr marL="800100" lvl="1" indent="-342900">
              <a:buFont typeface="+mj-lt"/>
              <a:buAutoNum type="arabicPeriod"/>
            </a:pPr>
            <a:r>
              <a:rPr lang="tr-TR" sz="1100" dirty="0"/>
              <a:t>İş sağlığı ve güvenliği için alınan önlemler nelerdir. </a:t>
            </a:r>
          </a:p>
          <a:p>
            <a:pPr marL="800100" lvl="1" indent="-342900">
              <a:buFont typeface="+mj-lt"/>
              <a:buAutoNum type="arabicPeriod"/>
            </a:pPr>
            <a:endParaRPr lang="tr-TR" sz="1100" dirty="0"/>
          </a:p>
          <a:p>
            <a:pPr marL="457200" lvl="1" indent="0">
              <a:buNone/>
            </a:pPr>
            <a:endParaRPr lang="tr-TR" sz="800" dirty="0"/>
          </a:p>
        </p:txBody>
      </p:sp>
      <p:pic>
        <p:nvPicPr>
          <p:cNvPr id="21" name="Picture 4" descr="Çalışma alanı arka planı">
            <a:extLst>
              <a:ext uri="{FF2B5EF4-FFF2-40B4-BE49-F238E27FC236}">
                <a16:creationId xmlns:a16="http://schemas.microsoft.com/office/drawing/2014/main" id="{1023FF5C-01E7-1756-F180-4BFDD698B7DB}"/>
              </a:ext>
            </a:extLst>
          </p:cNvPr>
          <p:cNvPicPr>
            <a:picLocks noChangeAspect="1"/>
          </p:cNvPicPr>
          <p:nvPr/>
        </p:nvPicPr>
        <p:blipFill rotWithShape="1">
          <a:blip r:embed="rId3"/>
          <a:srcRect l="55512"/>
          <a:stretch/>
        </p:blipFill>
        <p:spPr>
          <a:xfrm>
            <a:off x="4572000" y="10"/>
            <a:ext cx="4569617" cy="6856310"/>
          </a:xfrm>
          <a:prstGeom prst="rect">
            <a:avLst/>
          </a:prstGeom>
          <a:ln>
            <a:noFill/>
          </a:ln>
          <a:effectLst/>
        </p:spPr>
      </p:pic>
      <p:sp>
        <p:nvSpPr>
          <p:cNvPr id="22" name="Rectangle 12">
            <a:extLst>
              <a:ext uri="{FF2B5EF4-FFF2-40B4-BE49-F238E27FC236}">
                <a16:creationId xmlns:a16="http://schemas.microsoft.com/office/drawing/2014/main" id="{13BC1C09-8FD1-4619-B317-E9EED5E55D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748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23" name="Picture 14">
            <a:extLst>
              <a:ext uri="{FF2B5EF4-FFF2-40B4-BE49-F238E27FC236}">
                <a16:creationId xmlns:a16="http://schemas.microsoft.com/office/drawing/2014/main" id="{D3143E80-C928-46DB-9299-0BD06348A9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4869180" cy="261714"/>
          </a:xfrm>
          <a:prstGeom prst="rect">
            <a:avLst/>
          </a:prstGeom>
        </p:spPr>
      </p:pic>
    </p:spTree>
    <p:extLst>
      <p:ext uri="{BB962C8B-B14F-4D97-AF65-F5344CB8AC3E}">
        <p14:creationId xmlns:p14="http://schemas.microsoft.com/office/powerpoint/2010/main" val="174414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24178"/>
            <a:ext cx="4309494" cy="732614"/>
          </a:xfrm>
        </p:spPr>
        <p:txBody>
          <a:bodyPr>
            <a:normAutofit/>
          </a:bodyPr>
          <a:lstStyle/>
          <a:p>
            <a:r>
              <a:rPr lang="tr-TR" sz="2400" dirty="0"/>
              <a:t>STAJ DOSYASI</a:t>
            </a:r>
          </a:p>
        </p:txBody>
      </p:sp>
      <p:sp>
        <p:nvSpPr>
          <p:cNvPr id="3" name="2 İçerik Yer Tutucusu"/>
          <p:cNvSpPr>
            <a:spLocks noGrp="1"/>
          </p:cNvSpPr>
          <p:nvPr>
            <p:ph idx="1"/>
          </p:nvPr>
        </p:nvSpPr>
        <p:spPr>
          <a:xfrm>
            <a:off x="428596" y="1700808"/>
            <a:ext cx="8258204" cy="5715040"/>
          </a:xfrm>
        </p:spPr>
        <p:txBody>
          <a:bodyPr>
            <a:normAutofit/>
          </a:bodyPr>
          <a:lstStyle/>
          <a:p>
            <a:pPr algn="just"/>
            <a:r>
              <a:rPr lang="tr-TR" sz="1400" dirty="0">
                <a:solidFill>
                  <a:schemeClr val="tx1"/>
                </a:solidFill>
              </a:rPr>
              <a:t>Öğrenci, staj dosyasını hazırlarken aşağıdaki kurallara uymalıdır;</a:t>
            </a:r>
          </a:p>
          <a:p>
            <a:pPr marL="0" indent="0" algn="just">
              <a:buNone/>
            </a:pPr>
            <a:r>
              <a:rPr lang="tr-TR" sz="1400" dirty="0">
                <a:solidFill>
                  <a:schemeClr val="tx1"/>
                </a:solidFill>
              </a:rPr>
              <a:t>(a)	Kapak, öğrenciye ve staj dosyasına ait tüm bilgileri içermelidir. </a:t>
            </a:r>
          </a:p>
          <a:p>
            <a:pPr marL="0" indent="0" algn="just">
              <a:buNone/>
            </a:pPr>
            <a:r>
              <a:rPr lang="tr-TR" sz="1400" dirty="0">
                <a:solidFill>
                  <a:schemeClr val="tx1"/>
                </a:solidFill>
              </a:rPr>
              <a:t>(b)	Öğrencinin staj yaptığı kurumca verilecek Onay Sayfası, dosyada yer almalıdır.</a:t>
            </a:r>
          </a:p>
          <a:p>
            <a:pPr marL="0" indent="0" algn="just">
              <a:buNone/>
            </a:pPr>
            <a:r>
              <a:rPr lang="tr-TR" sz="1400" dirty="0">
                <a:solidFill>
                  <a:schemeClr val="tx1"/>
                </a:solidFill>
              </a:rPr>
              <a:t>(c)	İçindekiler, dosyada bulunan konu başlıkları ve sayfa numaralarını belirtmelidir.</a:t>
            </a:r>
          </a:p>
          <a:p>
            <a:pPr marL="0" indent="0" algn="just">
              <a:buNone/>
            </a:pPr>
            <a:r>
              <a:rPr lang="tr-TR" sz="1400" dirty="0">
                <a:solidFill>
                  <a:schemeClr val="tx1"/>
                </a:solidFill>
              </a:rPr>
              <a:t>(d)	İşletmenin tanıtımı, staj yapılan kurumun çalışma alanını, idari ve teknik personel sayılarını, organizasyon şemasını, kuruluşun kısa tarihçesini, iletişim bilgilerini içermelidir.</a:t>
            </a:r>
          </a:p>
          <a:p>
            <a:pPr marL="0" indent="0" algn="just">
              <a:buNone/>
            </a:pPr>
            <a:r>
              <a:rPr lang="tr-TR" sz="1400" dirty="0">
                <a:solidFill>
                  <a:schemeClr val="tx1"/>
                </a:solidFill>
              </a:rPr>
              <a:t>(e)	İşletmedeki hizmet / üretim aşamaları, staj yapılan kurumdaki süreçler ve öğrencinin yer alacağı aşamaları belirtmelidir.</a:t>
            </a:r>
          </a:p>
          <a:p>
            <a:pPr marL="0" indent="0" algn="just">
              <a:buNone/>
            </a:pPr>
            <a:r>
              <a:rPr lang="tr-TR" sz="1400" dirty="0">
                <a:solidFill>
                  <a:schemeClr val="tx1"/>
                </a:solidFill>
              </a:rPr>
              <a:t>(f)	Giriş, stajın amaçları, öğrenilmesi hedeflenen konuları içerir.</a:t>
            </a:r>
          </a:p>
          <a:p>
            <a:pPr marL="0" indent="0" algn="just">
              <a:buNone/>
            </a:pPr>
            <a:r>
              <a:rPr lang="tr-TR" sz="1400" dirty="0">
                <a:solidFill>
                  <a:schemeClr val="tx1"/>
                </a:solidFill>
              </a:rPr>
              <a:t>(g)	Stajla ilgili tanımlar, yapılan işle ilgili mesleki terimler ve teorik bilgileri kapsar.</a:t>
            </a:r>
          </a:p>
          <a:p>
            <a:pPr marL="0" indent="0" algn="just">
              <a:buNone/>
            </a:pPr>
            <a:r>
              <a:rPr lang="tr-TR" sz="1400" dirty="0">
                <a:solidFill>
                  <a:schemeClr val="tx1"/>
                </a:solidFill>
              </a:rPr>
              <a:t>(h)	Stajda yapılan işler, staj süresince kurumda gözlenmiş ve yapılmış her şeyi ayrıntılı olarak açıklar. İlgili görseller, veriler, tablolar numaralanacak, uygun görülenler metin içerisine yerleştirilecek, diğerleri </a:t>
            </a:r>
            <a:r>
              <a:rPr lang="tr-TR" sz="1400" dirty="0" err="1">
                <a:solidFill>
                  <a:schemeClr val="tx1"/>
                </a:solidFill>
              </a:rPr>
              <a:t>Ek'e</a:t>
            </a:r>
            <a:r>
              <a:rPr lang="tr-TR" sz="1400" dirty="0">
                <a:solidFill>
                  <a:schemeClr val="tx1"/>
                </a:solidFill>
              </a:rPr>
              <a:t> konulacaktır.</a:t>
            </a:r>
          </a:p>
          <a:p>
            <a:pPr marL="0" indent="0" algn="just">
              <a:buNone/>
            </a:pPr>
            <a:r>
              <a:rPr lang="tr-TR" sz="1400" dirty="0">
                <a:solidFill>
                  <a:schemeClr val="tx1"/>
                </a:solidFill>
              </a:rPr>
              <a:t>(i)	Sonuç kısmında, staj konusunun öğrencinin gördüğü derslerle ilişkisi kurulacak, yeterlikler, yetersizlikler belirtilecek, öğrenilenler sıralanacak ve genel bir değerlendirme yapılacaktır.</a:t>
            </a:r>
          </a:p>
          <a:p>
            <a:pPr marL="0" indent="0" algn="just">
              <a:buNone/>
            </a:pPr>
            <a:r>
              <a:rPr lang="tr-TR" sz="1400" dirty="0">
                <a:solidFill>
                  <a:schemeClr val="tx1"/>
                </a:solidFill>
              </a:rPr>
              <a:t>(</a:t>
            </a:r>
            <a:r>
              <a:rPr lang="tr-TR" sz="1400" dirty="0"/>
              <a:t>j</a:t>
            </a:r>
            <a:r>
              <a:rPr lang="tr-TR" sz="1400" dirty="0">
                <a:solidFill>
                  <a:schemeClr val="tx1"/>
                </a:solidFill>
              </a:rPr>
              <a:t>)	</a:t>
            </a:r>
            <a:r>
              <a:rPr lang="tr-TR" sz="1400" b="1" dirty="0">
                <a:solidFill>
                  <a:srgbClr val="FFC000"/>
                </a:solidFill>
              </a:rPr>
              <a:t>Staj Dosyasının her sayfası, staj yapılan kurumdaki eğitici personel tarafından imzalı ve kaşeli olmalıdır. </a:t>
            </a:r>
            <a:r>
              <a:rPr lang="tr-TR" sz="1400" dirty="0">
                <a:solidFill>
                  <a:schemeClr val="tx1"/>
                </a:solidFill>
              </a:rPr>
              <a:t>Formata uygun hazırlanan dosya ciltlenir ve ilan edilen süre içerisinde staj komisyonuna teslim edilir.</a:t>
            </a:r>
          </a:p>
          <a:p>
            <a:pPr algn="just">
              <a:buNone/>
            </a:pPr>
            <a:endParaRPr lang="tr-TR" sz="1400" dirty="0"/>
          </a:p>
          <a:p>
            <a:pPr algn="just">
              <a:buNone/>
            </a:pPr>
            <a:endParaRPr lang="tr-TR" sz="1400" b="1" u="sng" dirty="0"/>
          </a:p>
          <a:p>
            <a:pPr algn="just">
              <a:buNone/>
            </a:pPr>
            <a:endParaRPr lang="tr-TR" sz="1400" b="1" u="sn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114560"/>
            <a:ext cx="8258204" cy="2402672"/>
          </a:xfrm>
        </p:spPr>
        <p:txBody>
          <a:bodyPr>
            <a:normAutofit/>
          </a:bodyPr>
          <a:lstStyle/>
          <a:p>
            <a:pPr algn="just"/>
            <a:endParaRPr lang="tr-TR" sz="1600" dirty="0">
              <a:solidFill>
                <a:schemeClr val="tx1"/>
              </a:solidFill>
            </a:endParaRPr>
          </a:p>
          <a:p>
            <a:pPr algn="just"/>
            <a:r>
              <a:rPr lang="tr-TR" sz="1600" dirty="0">
                <a:solidFill>
                  <a:schemeClr val="tx1"/>
                </a:solidFill>
              </a:rPr>
              <a:t>Her staj, bir ders olarak değerlendirilir ve öğrencinin not belgesinde stajın yapıldığı dönemi izleyen güz yarıyılında ders koduyla gösterilir. Endüstriyel Tasarım bölümü öğrencilerinin Lisans Derecesi almaya hak kazanabilmeleri için, Tasarım Üretim Stajı ve Tasarım Ofis Stajı derslerini alarak başarıyla geçmeleri </a:t>
            </a:r>
            <a:r>
              <a:rPr lang="tr-TR" sz="1600" b="1" dirty="0">
                <a:solidFill>
                  <a:schemeClr val="tx1"/>
                </a:solidFill>
              </a:rPr>
              <a:t>zorunludur</a:t>
            </a:r>
            <a:r>
              <a:rPr lang="tr-TR" sz="1600" dirty="0">
                <a:solidFill>
                  <a:schemeClr val="tx1"/>
                </a:solidFill>
              </a:rPr>
              <a:t>.</a:t>
            </a:r>
          </a:p>
          <a:p>
            <a:pPr marL="0" indent="0" algn="just">
              <a:buNone/>
            </a:pPr>
            <a:endParaRPr lang="tr-TR" sz="1600" dirty="0">
              <a:solidFill>
                <a:schemeClr val="tx1"/>
              </a:solidFill>
            </a:endParaRPr>
          </a:p>
          <a:p>
            <a:pPr algn="just"/>
            <a:endParaRPr lang="tr-TR" sz="1600" dirty="0">
              <a:solidFill>
                <a:schemeClr val="tx1"/>
              </a:solidFill>
            </a:endParaRPr>
          </a:p>
          <a:p>
            <a:pPr algn="just"/>
            <a:endParaRPr lang="tr-TR" sz="1600" dirty="0">
              <a:solidFill>
                <a:schemeClr val="tx1"/>
              </a:solidFill>
            </a:endParaRPr>
          </a:p>
          <a:p>
            <a:pPr algn="just">
              <a:buNone/>
            </a:pPr>
            <a:endParaRPr lang="tr-TR" sz="1400" b="1" u="sng" dirty="0"/>
          </a:p>
          <a:p>
            <a:pPr algn="just">
              <a:buNone/>
            </a:pPr>
            <a:endParaRPr lang="tr-TR" sz="1400" b="1" u="sng" dirty="0"/>
          </a:p>
        </p:txBody>
      </p:sp>
    </p:spTree>
    <p:extLst>
      <p:ext uri="{BB962C8B-B14F-4D97-AF65-F5344CB8AC3E}">
        <p14:creationId xmlns:p14="http://schemas.microsoft.com/office/powerpoint/2010/main" val="407458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4584" y="4653136"/>
            <a:ext cx="7333464" cy="1202476"/>
          </a:xfrm>
          <a:noFill/>
          <a:ln>
            <a:noFill/>
          </a:ln>
        </p:spPr>
        <p:txBody>
          <a:bodyPr>
            <a:normAutofit fontScale="90000"/>
          </a:bodyPr>
          <a:lstStyle/>
          <a:p>
            <a:r>
              <a:rPr lang="tr-TR" sz="2800" dirty="0"/>
              <a:t/>
            </a:r>
            <a:br>
              <a:rPr lang="tr-TR" sz="2800" dirty="0"/>
            </a:br>
            <a:r>
              <a:rPr lang="tr-TR" sz="2800" b="1" dirty="0"/>
              <a:t>ENDÜSTRİYEL TASARIM BÖLÜMÜ</a:t>
            </a:r>
            <a:br>
              <a:rPr lang="tr-TR" sz="2800" b="1" dirty="0"/>
            </a:br>
            <a:r>
              <a:rPr lang="tr-TR" sz="2800" b="1" dirty="0"/>
              <a:t>STAJ KOMİSYONU:</a:t>
            </a:r>
            <a:r>
              <a:rPr lang="tr-TR" sz="2800" dirty="0"/>
              <a:t/>
            </a:r>
            <a:br>
              <a:rPr lang="tr-TR" sz="2800" dirty="0"/>
            </a:br>
            <a:r>
              <a:rPr lang="tr-TR" sz="2800" dirty="0"/>
              <a:t/>
            </a:r>
            <a:br>
              <a:rPr lang="tr-TR" sz="2800" dirty="0"/>
            </a:br>
            <a:r>
              <a:rPr lang="tr-TR" sz="2700" dirty="0"/>
              <a:t>Dr. </a:t>
            </a:r>
            <a:r>
              <a:rPr lang="tr-TR" sz="2700" dirty="0" err="1"/>
              <a:t>Öğr</a:t>
            </a:r>
            <a:r>
              <a:rPr lang="tr-TR" sz="2700" dirty="0"/>
              <a:t>. Üyesi Cemil Yavuz</a:t>
            </a:r>
            <a:br>
              <a:rPr lang="tr-TR" sz="2700" dirty="0"/>
            </a:br>
            <a:r>
              <a:rPr lang="tr-TR" sz="2700" dirty="0"/>
              <a:t>Öğr. Gör. N. Başar </a:t>
            </a:r>
            <a:r>
              <a:rPr lang="tr-TR" sz="2700" dirty="0" err="1"/>
              <a:t>Kesdi</a:t>
            </a:r>
            <a:r>
              <a:rPr lang="tr-TR" sz="2700" dirty="0"/>
              <a:t/>
            </a:r>
            <a:br>
              <a:rPr lang="tr-TR" sz="2700" dirty="0"/>
            </a:br>
            <a:r>
              <a:rPr lang="tr-TR" sz="2700" dirty="0"/>
              <a:t>Arş. Gör. Mehmet Anaç</a:t>
            </a:r>
            <a:r>
              <a:rPr lang="tr-TR" sz="2800" dirty="0"/>
              <a:t/>
            </a:r>
            <a:br>
              <a:rPr lang="tr-TR" sz="2800" dirty="0"/>
            </a:br>
            <a:endParaRPr lang="tr-TR" sz="2800" dirty="0"/>
          </a:p>
        </p:txBody>
      </p:sp>
    </p:spTree>
    <p:extLst>
      <p:ext uri="{BB962C8B-B14F-4D97-AF65-F5344CB8AC3E}">
        <p14:creationId xmlns:p14="http://schemas.microsoft.com/office/powerpoint/2010/main" val="1754799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528" y="2730580"/>
            <a:ext cx="7333464" cy="1202476"/>
          </a:xfrm>
          <a:noFill/>
          <a:ln>
            <a:noFill/>
          </a:ln>
        </p:spPr>
        <p:txBody>
          <a:bodyPr>
            <a:normAutofit/>
          </a:bodyPr>
          <a:lstStyle/>
          <a:p>
            <a:pPr algn="l"/>
            <a:r>
              <a:rPr lang="tr-TR" sz="2800" dirty="0"/>
              <a:t>Detaylı Bilgi ve İlgili Formlar için;</a:t>
            </a:r>
            <a:br>
              <a:rPr lang="tr-TR" sz="2800" dirty="0"/>
            </a:br>
            <a:endParaRPr lang="tr-TR" sz="2800" dirty="0"/>
          </a:p>
        </p:txBody>
      </p:sp>
      <p:sp>
        <p:nvSpPr>
          <p:cNvPr id="3" name="2 Metin kutusu"/>
          <p:cNvSpPr txBox="1"/>
          <p:nvPr/>
        </p:nvSpPr>
        <p:spPr>
          <a:xfrm>
            <a:off x="348008" y="3594502"/>
            <a:ext cx="8064896" cy="338554"/>
          </a:xfrm>
          <a:prstGeom prst="rect">
            <a:avLst/>
          </a:prstGeom>
          <a:noFill/>
        </p:spPr>
        <p:txBody>
          <a:bodyPr wrap="square" rtlCol="0">
            <a:spAutoFit/>
          </a:bodyPr>
          <a:lstStyle/>
          <a:p>
            <a:r>
              <a:rPr lang="tr-TR" sz="1600" dirty="0">
                <a:solidFill>
                  <a:srgbClr val="FFC000"/>
                </a:solidFill>
                <a:hlinkClick r:id="rId2"/>
              </a:rPr>
              <a:t>https://</a:t>
            </a:r>
            <a:r>
              <a:rPr lang="tr-TR" sz="1600" dirty="0" smtClean="0">
                <a:solidFill>
                  <a:srgbClr val="FFC000"/>
                </a:solidFill>
                <a:hlinkClick r:id="rId2"/>
              </a:rPr>
              <a:t>stf.ogu.edu.tr/Sayfa/Index/587/staj</a:t>
            </a:r>
            <a:r>
              <a:rPr lang="tr-TR" sz="1600" dirty="0" smtClean="0">
                <a:solidFill>
                  <a:srgbClr val="FFC000"/>
                </a:solidFill>
              </a:rPr>
              <a:t> </a:t>
            </a:r>
            <a:endParaRPr lang="tr-TR" sz="1600" dirty="0">
              <a:solidFill>
                <a:srgbClr val="FFC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08720"/>
            <a:ext cx="4309494" cy="732614"/>
          </a:xfrm>
        </p:spPr>
        <p:txBody>
          <a:bodyPr>
            <a:normAutofit/>
          </a:bodyPr>
          <a:lstStyle/>
          <a:p>
            <a:r>
              <a:rPr lang="tr-TR" sz="2400" dirty="0"/>
              <a:t>STAJ SÜRELERİ</a:t>
            </a:r>
          </a:p>
        </p:txBody>
      </p:sp>
      <p:sp>
        <p:nvSpPr>
          <p:cNvPr id="3" name="2 İçerik Yer Tutucusu"/>
          <p:cNvSpPr>
            <a:spLocks noGrp="1"/>
          </p:cNvSpPr>
          <p:nvPr>
            <p:ph idx="1"/>
          </p:nvPr>
        </p:nvSpPr>
        <p:spPr>
          <a:xfrm>
            <a:off x="418252" y="2246498"/>
            <a:ext cx="8258204" cy="5214950"/>
          </a:xfrm>
        </p:spPr>
        <p:txBody>
          <a:bodyPr>
            <a:normAutofit/>
          </a:bodyPr>
          <a:lstStyle/>
          <a:p>
            <a:pPr algn="just"/>
            <a:r>
              <a:rPr lang="tr-TR" sz="1600" dirty="0">
                <a:solidFill>
                  <a:schemeClr val="tx1"/>
                </a:solidFill>
              </a:rPr>
              <a:t>Staj süresi,</a:t>
            </a:r>
            <a:r>
              <a:rPr lang="tr-TR" sz="1600" b="1" dirty="0">
                <a:solidFill>
                  <a:schemeClr val="tx1"/>
                </a:solidFill>
              </a:rPr>
              <a:t> </a:t>
            </a:r>
            <a:r>
              <a:rPr lang="tr-TR" sz="1600" dirty="0">
                <a:solidFill>
                  <a:schemeClr val="tx1"/>
                </a:solidFill>
              </a:rPr>
              <a:t>toplam </a:t>
            </a:r>
            <a:r>
              <a:rPr lang="tr-TR" sz="1600" b="1" u="sng" dirty="0">
                <a:solidFill>
                  <a:schemeClr val="tx1"/>
                </a:solidFill>
              </a:rPr>
              <a:t>50 işgünüdür</a:t>
            </a:r>
            <a:r>
              <a:rPr lang="tr-TR" sz="1600" dirty="0">
                <a:solidFill>
                  <a:schemeClr val="tx1"/>
                </a:solidFill>
              </a:rPr>
              <a:t>. </a:t>
            </a:r>
          </a:p>
          <a:p>
            <a:pPr algn="just">
              <a:buNone/>
            </a:pPr>
            <a:r>
              <a:rPr lang="tr-TR" sz="1600" dirty="0">
                <a:solidFill>
                  <a:schemeClr val="tx1"/>
                </a:solidFill>
              </a:rPr>
              <a:t>    Bu sürenin 25 işgünü 141115004 kodlu Tasarım Üretim stajını, 25 işgünü de 141117001 kodlu Tasarım Ofis stajını kapsar. Öğrenci, bölümde geçirdiği 4. yarıyılın sonunda </a:t>
            </a:r>
            <a:r>
              <a:rPr lang="tr-TR" sz="1600" dirty="0"/>
              <a:t>üretim </a:t>
            </a:r>
            <a:r>
              <a:rPr lang="tr-TR" sz="1600" dirty="0">
                <a:solidFill>
                  <a:schemeClr val="tx1"/>
                </a:solidFill>
              </a:rPr>
              <a:t>stajını, 6. yarıyılın sonunda </a:t>
            </a:r>
            <a:r>
              <a:rPr lang="tr-TR" sz="1600" dirty="0"/>
              <a:t>ofis</a:t>
            </a:r>
            <a:r>
              <a:rPr lang="tr-TR" sz="1600" dirty="0">
                <a:solidFill>
                  <a:schemeClr val="tx1"/>
                </a:solidFill>
              </a:rPr>
              <a:t> stajını tamamlar. Stajlar, özel durumlar dışında, final sınavlarının bitimini takiben </a:t>
            </a:r>
            <a:r>
              <a:rPr lang="tr-TR" sz="1600" b="1" u="sng" dirty="0">
                <a:solidFill>
                  <a:schemeClr val="tx1"/>
                </a:solidFill>
              </a:rPr>
              <a:t>yaz tatillerinde yapılır.   </a:t>
            </a:r>
            <a:endParaRPr lang="tr-TR" sz="1600" dirty="0">
              <a:solidFill>
                <a:schemeClr val="tx1"/>
              </a:solidFill>
            </a:endParaRPr>
          </a:p>
          <a:p>
            <a:pPr algn="just"/>
            <a:r>
              <a:rPr lang="tr-TR" sz="1600" dirty="0">
                <a:solidFill>
                  <a:schemeClr val="tx1"/>
                </a:solidFill>
              </a:rPr>
              <a:t>Staja başlama ve bitiş tarihleri iş günlerine denk düşmelidir. Bir staj ilgili dönemin dönem sonu sınavlarının bitiminden sonra başlamalı, izleyen akademik dönemin başlangıç tarihinden önce bitirilmelidir.</a:t>
            </a:r>
          </a:p>
          <a:p>
            <a:pPr algn="just"/>
            <a:r>
              <a:rPr lang="tr-TR" sz="1600" dirty="0">
                <a:solidFill>
                  <a:schemeClr val="tx1"/>
                </a:solidFill>
              </a:rPr>
              <a:t>Cumartesi ve pazar günlerinde de çalışılan iş yerlerinde, bu durumun belgelenmesi halinde, bu günler, iş günü sayısına dâhil edilir. Resmî tatil günleri staj iş gününden sayılmaz.</a:t>
            </a:r>
          </a:p>
          <a:p>
            <a:pPr algn="just"/>
            <a:r>
              <a:rPr lang="tr-TR" sz="1600" dirty="0">
                <a:solidFill>
                  <a:schemeClr val="tx1"/>
                </a:solidFill>
              </a:rPr>
              <a:t>Staja fiilen ve kesintisiz devam zorunluluğu vardır. Mazeretli veya mazeretsiz devam edilmeyen staj günlerinin ve saatlerinin sayısı staj süresine eklenir.</a:t>
            </a:r>
          </a:p>
          <a:p>
            <a:pPr algn="just"/>
            <a:r>
              <a:rPr lang="tr-TR" sz="1600" dirty="0">
                <a:solidFill>
                  <a:schemeClr val="tx1"/>
                </a:solidFill>
              </a:rPr>
              <a:t>Bütünleme sınavları sırasında staj yapılabilir. Ancak, bu dönemde staj yapan öğrenci bütünleme sınavına veya sınavlarına girmişse, söz konusu günler staj süresinden sayılmaz. Öğrenci, sınava girilen günleri telafi etmek zorundadır.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234504"/>
            <a:ext cx="8258204" cy="5010920"/>
          </a:xfrm>
        </p:spPr>
        <p:txBody>
          <a:bodyPr>
            <a:normAutofit/>
          </a:bodyPr>
          <a:lstStyle/>
          <a:p>
            <a:pPr algn="just"/>
            <a:r>
              <a:rPr lang="tr-TR" sz="1600" dirty="0">
                <a:solidFill>
                  <a:schemeClr val="tx1"/>
                </a:solidFill>
              </a:rPr>
              <a:t>Stajlar, staj komisyonunun uygunluğunu kabul ettiği alan ile ilgili yurt içi veya yurt dışındaki kurum ve kuruluşlarda yapılır.</a:t>
            </a:r>
          </a:p>
          <a:p>
            <a:pPr algn="just"/>
            <a:r>
              <a:rPr lang="tr-TR" sz="1600" dirty="0">
                <a:solidFill>
                  <a:schemeClr val="tx1"/>
                </a:solidFill>
              </a:rPr>
              <a:t>Staj yapılacak kurumda, konusunda uzman ve deneyimli en az bir staj yeri sorumlusu bulunmalıdır. </a:t>
            </a:r>
          </a:p>
          <a:p>
            <a:pPr lvl="1" algn="just"/>
            <a:r>
              <a:rPr lang="tr-TR" sz="1400" dirty="0"/>
              <a:t>Tasarım Üretim</a:t>
            </a:r>
            <a:r>
              <a:rPr lang="tr-TR" sz="1400" dirty="0">
                <a:solidFill>
                  <a:schemeClr val="tx1"/>
                </a:solidFill>
              </a:rPr>
              <a:t> Stajını yöneten eğitici personel, endüstriyel tasarımcı veya ilgili bölümden sorumlu mühendis olmalıdır. </a:t>
            </a:r>
          </a:p>
          <a:p>
            <a:pPr lvl="1" algn="just"/>
            <a:r>
              <a:rPr lang="tr-TR" sz="1400" dirty="0"/>
              <a:t>Tasarım Ofis </a:t>
            </a:r>
            <a:r>
              <a:rPr lang="tr-TR" sz="1400" dirty="0">
                <a:solidFill>
                  <a:schemeClr val="tx1"/>
                </a:solidFill>
              </a:rPr>
              <a:t>stajını yöneten eğitici personel, mesleki deneyimi olan bir endüstriyel tasarımcı olmalıdır.</a:t>
            </a:r>
          </a:p>
          <a:p>
            <a:pPr algn="just"/>
            <a:r>
              <a:rPr lang="tr-TR" sz="1600" dirty="0"/>
              <a:t>Tasarım Üretim Stajının fabrika veya üretici firmada, Tasarım Ofis Stajının da tasarım bürosunda veya bir işletmenin Ar-</a:t>
            </a:r>
            <a:r>
              <a:rPr lang="tr-TR" sz="1600" dirty="0" err="1"/>
              <a:t>Ge</a:t>
            </a:r>
            <a:r>
              <a:rPr lang="tr-TR" sz="1600" dirty="0"/>
              <a:t>/Tasarım Ofisinde tamamlanması gerekmektedir. </a:t>
            </a:r>
            <a:r>
              <a:rPr lang="tr-TR" sz="1600" b="1" u="sng" dirty="0">
                <a:solidFill>
                  <a:schemeClr val="tx1"/>
                </a:solidFill>
              </a:rPr>
              <a:t>Her staj dönemi, farklı bir işletmede tamamlanmak zorundadır.</a:t>
            </a:r>
          </a:p>
          <a:p>
            <a:pPr algn="just"/>
            <a:r>
              <a:rPr lang="tr-TR" sz="1600" dirty="0">
                <a:solidFill>
                  <a:schemeClr val="tx1"/>
                </a:solidFill>
              </a:rPr>
              <a:t>Öğrenciler, staj yapacakları kuruluşları kendileri belirleyecektir. Staj yapılacak yerin staj komisyonu tarafından uygun görülerek kabul edilmesi gereklidir. Staj yeri kabul edilmeyen öğrenciler, 15 gün içinde yeni bir staj yeri bulmak ve staj komisyonuna bildirmek zorundadır.  </a:t>
            </a:r>
          </a:p>
        </p:txBody>
      </p:sp>
      <p:sp>
        <p:nvSpPr>
          <p:cNvPr id="6" name="1 Başlık">
            <a:extLst>
              <a:ext uri="{FF2B5EF4-FFF2-40B4-BE49-F238E27FC236}">
                <a16:creationId xmlns:a16="http://schemas.microsoft.com/office/drawing/2014/main" id="{6CF77C30-6B0D-5220-0FF9-8EE5A6272BA3}"/>
              </a:ext>
            </a:extLst>
          </p:cNvPr>
          <p:cNvSpPr txBox="1">
            <a:spLocks/>
          </p:cNvSpPr>
          <p:nvPr/>
        </p:nvSpPr>
        <p:spPr>
          <a:xfrm>
            <a:off x="457200" y="908720"/>
            <a:ext cx="4309494" cy="732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tr-TR" sz="2400" dirty="0"/>
              <a:t>STAJ YERİ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301952"/>
            <a:ext cx="8391876" cy="3143272"/>
          </a:xfrm>
        </p:spPr>
        <p:txBody>
          <a:bodyPr>
            <a:noAutofit/>
          </a:bodyPr>
          <a:lstStyle/>
          <a:p>
            <a:pPr algn="just"/>
            <a:r>
              <a:rPr lang="tr-TR" sz="1600" dirty="0">
                <a:solidFill>
                  <a:schemeClr val="tx1"/>
                </a:solidFill>
              </a:rPr>
              <a:t>Staja başlayacak her öğrenci bir “Staj </a:t>
            </a:r>
            <a:r>
              <a:rPr lang="tr-TR" sz="1600" dirty="0"/>
              <a:t>Dosyası</a:t>
            </a:r>
            <a:r>
              <a:rPr lang="tr-TR" sz="1600" dirty="0">
                <a:solidFill>
                  <a:schemeClr val="tx1"/>
                </a:solidFill>
              </a:rPr>
              <a:t>” edinir. Bu </a:t>
            </a:r>
            <a:r>
              <a:rPr lang="tr-TR" sz="1600" dirty="0"/>
              <a:t>dosya </a:t>
            </a:r>
            <a:r>
              <a:rPr lang="tr-TR" sz="1600" dirty="0">
                <a:solidFill>
                  <a:schemeClr val="tx1"/>
                </a:solidFill>
              </a:rPr>
              <a:t>içerisinde staj ile ilgili bilgiler ve gerekli formlar bulunur. Öğrenci, programa göre yürüttüğü çalışmalarını staj süresince günü gününe not eder ve staj raporunu hazırlarken bu </a:t>
            </a:r>
            <a:r>
              <a:rPr lang="tr-TR" sz="1600" dirty="0"/>
              <a:t>dosyada</a:t>
            </a:r>
            <a:r>
              <a:rPr lang="tr-TR" sz="1600" dirty="0">
                <a:solidFill>
                  <a:schemeClr val="tx1"/>
                </a:solidFill>
              </a:rPr>
              <a:t>n yararlanır. </a:t>
            </a:r>
          </a:p>
          <a:p>
            <a:pPr marL="0" indent="0" algn="just">
              <a:buNone/>
            </a:pPr>
            <a:endParaRPr lang="tr-TR" sz="1600" dirty="0">
              <a:solidFill>
                <a:schemeClr val="tx1"/>
              </a:solidFill>
            </a:endParaRPr>
          </a:p>
          <a:p>
            <a:pPr marL="0" indent="0" algn="just">
              <a:buNone/>
            </a:pPr>
            <a:endParaRPr lang="tr-TR" sz="1600" dirty="0">
              <a:solidFill>
                <a:schemeClr val="tx1"/>
              </a:solidFill>
            </a:endParaRPr>
          </a:p>
          <a:p>
            <a:pPr algn="just"/>
            <a:r>
              <a:rPr lang="tr-TR" sz="1600" dirty="0">
                <a:solidFill>
                  <a:schemeClr val="tx1"/>
                </a:solidFill>
              </a:rPr>
              <a:t>Öğrencilerin stajlarının geçerli olabilmesi için aşağıdaki aşamaları takip etmeleri gerekmektedir: </a:t>
            </a:r>
          </a:p>
          <a:p>
            <a:pPr algn="just"/>
            <a:r>
              <a:rPr lang="tr-TR" sz="1600" dirty="0">
                <a:solidFill>
                  <a:schemeClr val="tx1"/>
                </a:solidFill>
              </a:rPr>
              <a:t>Staj başvuruları, staj yapmak istediği kurumdan onaylı “Staj Ön Başvuru Formu” </a:t>
            </a:r>
            <a:r>
              <a:rPr lang="tr-TR" sz="1600" b="1" dirty="0">
                <a:solidFill>
                  <a:schemeClr val="tx1"/>
                </a:solidFill>
              </a:rPr>
              <a:t>(Ek 4) </a:t>
            </a:r>
            <a:r>
              <a:rPr lang="tr-TR" sz="1600" dirty="0">
                <a:solidFill>
                  <a:schemeClr val="tx1"/>
                </a:solidFill>
              </a:rPr>
              <a:t>ile akademik takvim esas alınarak, </a:t>
            </a:r>
            <a:r>
              <a:rPr lang="tr-TR" sz="1600" b="1" u="sng" dirty="0">
                <a:solidFill>
                  <a:schemeClr val="tx1"/>
                </a:solidFill>
              </a:rPr>
              <a:t>bahar yarıyılının 10. Haftasının sonuna kadar</a:t>
            </a:r>
            <a:r>
              <a:rPr lang="tr-TR" sz="1600" dirty="0">
                <a:solidFill>
                  <a:schemeClr val="tx1"/>
                </a:solidFill>
              </a:rPr>
              <a:t>, Endüstriyel Tasarım Bölüm Başkanlığı Staj </a:t>
            </a:r>
            <a:r>
              <a:rPr lang="tr-TR" sz="1600" dirty="0"/>
              <a:t>sorumlusuna</a:t>
            </a:r>
            <a:r>
              <a:rPr lang="tr-TR" sz="1600" dirty="0">
                <a:solidFill>
                  <a:schemeClr val="tx1"/>
                </a:solidFill>
              </a:rPr>
              <a:t> yapılır. </a:t>
            </a:r>
          </a:p>
        </p:txBody>
      </p:sp>
      <p:sp>
        <p:nvSpPr>
          <p:cNvPr id="6" name="1 Başlık">
            <a:extLst>
              <a:ext uri="{FF2B5EF4-FFF2-40B4-BE49-F238E27FC236}">
                <a16:creationId xmlns:a16="http://schemas.microsoft.com/office/drawing/2014/main" id="{4EA0554D-D9DF-2296-F415-6C46162172F9}"/>
              </a:ext>
            </a:extLst>
          </p:cNvPr>
          <p:cNvSpPr>
            <a:spLocks noGrp="1"/>
          </p:cNvSpPr>
          <p:nvPr>
            <p:ph type="title"/>
          </p:nvPr>
        </p:nvSpPr>
        <p:spPr>
          <a:xfrm>
            <a:off x="457200" y="908720"/>
            <a:ext cx="4309494" cy="732614"/>
          </a:xfrm>
        </p:spPr>
        <p:txBody>
          <a:bodyPr>
            <a:normAutofit/>
          </a:bodyPr>
          <a:lstStyle/>
          <a:p>
            <a:r>
              <a:rPr lang="tr-TR" sz="2400" dirty="0"/>
              <a:t>STAJ AŞAMALARI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CFFBB8-E539-483F-B9AA-088F7D4B170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552C38B8-B7F9-478B-8D67-99B248A946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5" name="Rectangle 14">
            <a:extLst>
              <a:ext uri="{FF2B5EF4-FFF2-40B4-BE49-F238E27FC236}">
                <a16:creationId xmlns:a16="http://schemas.microsoft.com/office/drawing/2014/main" id="{8ADE9738-7B48-4F06-BA7B-E2CF9663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7" name="Rectangle 16">
            <a:extLst>
              <a:ext uri="{FF2B5EF4-FFF2-40B4-BE49-F238E27FC236}">
                <a16:creationId xmlns:a16="http://schemas.microsoft.com/office/drawing/2014/main" id="{9914DEB7-D336-45AF-80A6-5B0F33AA04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35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descr="metin, ekran görüntüsü, yazı tipi, mektup, harf içeren bir resim&#10;&#10;Açıklama otomatik olarak oluşturuldu">
            <a:extLst>
              <a:ext uri="{FF2B5EF4-FFF2-40B4-BE49-F238E27FC236}">
                <a16:creationId xmlns:a16="http://schemas.microsoft.com/office/drawing/2014/main" id="{8297B517-6186-279C-0A12-5E7E10C89A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3061" y="609600"/>
            <a:ext cx="3390983" cy="5604933"/>
          </a:xfrm>
          <a:prstGeom prst="rect">
            <a:avLst/>
          </a:prstGeom>
          <a:ln>
            <a:noFill/>
          </a:ln>
          <a:effectLst/>
        </p:spPr>
      </p:pic>
      <p:sp>
        <p:nvSpPr>
          <p:cNvPr id="19" name="Rectangle 18">
            <a:extLst>
              <a:ext uri="{FF2B5EF4-FFF2-40B4-BE49-F238E27FC236}">
                <a16:creationId xmlns:a16="http://schemas.microsoft.com/office/drawing/2014/main" id="{B7F8253A-966D-472F-B473-A521CFD46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251628"/>
            <a:ext cx="8258204" cy="5857892"/>
          </a:xfrm>
        </p:spPr>
        <p:txBody>
          <a:bodyPr>
            <a:normAutofit/>
          </a:bodyPr>
          <a:lstStyle/>
          <a:p>
            <a:pPr algn="just"/>
            <a:r>
              <a:rPr lang="tr-TR" sz="1600" dirty="0">
                <a:solidFill>
                  <a:schemeClr val="tx1"/>
                </a:solidFill>
              </a:rPr>
              <a:t>Öğrencinin staj başvurusu, bahar yarıyılının 11. Haftasında komisyon tarafından değerlendirilerek kabul edilir ya da reddedilir. Staj yeri reddedilen öğrenciler 12. Haftanın sonuna kadar yeni bir başvuru yapmalıdır.</a:t>
            </a:r>
          </a:p>
          <a:p>
            <a:pPr algn="just"/>
            <a:r>
              <a:rPr lang="tr-TR" sz="1600" dirty="0">
                <a:solidFill>
                  <a:schemeClr val="tx1"/>
                </a:solidFill>
              </a:rPr>
              <a:t>Staj komisyonu tarafından staj yeri onaylanmadan yapılan staj geçerli değildir. Staja başlayan bir öğrenci, staj komisyonunun bilgisi ve izni olmadan staj yerini ve tarihini değiştiremez.</a:t>
            </a:r>
          </a:p>
          <a:p>
            <a:pPr algn="just"/>
            <a:r>
              <a:rPr lang="tr-TR" sz="1600" dirty="0">
                <a:solidFill>
                  <a:schemeClr val="tx1"/>
                </a:solidFill>
              </a:rPr>
              <a:t>Staj başvurusu kabul edilen öğrenci, staj yapacağı kurumun yetkilisi ve Staj Komisyonu tarafından onaylanmış </a:t>
            </a:r>
            <a:r>
              <a:rPr lang="tr-TR" sz="1600" b="1" dirty="0">
                <a:solidFill>
                  <a:schemeClr val="tx1"/>
                </a:solidFill>
              </a:rPr>
              <a:t>“Ek-1: Staj Başvuru ve Kabul </a:t>
            </a:r>
            <a:r>
              <a:rPr lang="tr-TR" sz="1600" b="1" dirty="0" err="1">
                <a:solidFill>
                  <a:schemeClr val="tx1"/>
                </a:solidFill>
              </a:rPr>
              <a:t>Formu’nu</a:t>
            </a:r>
            <a:r>
              <a:rPr lang="tr-TR" sz="1600" b="1" dirty="0">
                <a:solidFill>
                  <a:schemeClr val="tx1"/>
                </a:solidFill>
              </a:rPr>
              <a:t> </a:t>
            </a:r>
            <a:r>
              <a:rPr lang="tr-TR" sz="1600" dirty="0">
                <a:solidFill>
                  <a:schemeClr val="tx1"/>
                </a:solidFill>
              </a:rPr>
              <a:t>ve 3308 sayılı Mesleki Eğitim Kanunu uyarınca </a:t>
            </a:r>
            <a:r>
              <a:rPr lang="tr-TR" sz="1600" b="1" dirty="0">
                <a:solidFill>
                  <a:schemeClr val="tx1"/>
                </a:solidFill>
              </a:rPr>
              <a:t>“Ek 2: Staj Ücretlerine İlişkin İşsizlik Fonu Katkısı Bilgi </a:t>
            </a:r>
            <a:r>
              <a:rPr lang="tr-TR" sz="1600" b="1" dirty="0" err="1">
                <a:solidFill>
                  <a:schemeClr val="tx1"/>
                </a:solidFill>
              </a:rPr>
              <a:t>Formu’nu</a:t>
            </a:r>
            <a:r>
              <a:rPr lang="tr-TR" sz="1600" dirty="0">
                <a:solidFill>
                  <a:schemeClr val="tx1"/>
                </a:solidFill>
              </a:rPr>
              <a:t> </a:t>
            </a:r>
            <a:r>
              <a:rPr lang="tr-TR" sz="1600" u="sng" dirty="0">
                <a:solidFill>
                  <a:schemeClr val="tx1"/>
                </a:solidFill>
              </a:rPr>
              <a:t>üç kopya olarak hazırlar </a:t>
            </a:r>
            <a:r>
              <a:rPr lang="tr-TR" sz="1600" dirty="0">
                <a:solidFill>
                  <a:schemeClr val="tx1"/>
                </a:solidFill>
              </a:rPr>
              <a:t>ve akademik takvime göre </a:t>
            </a:r>
            <a:r>
              <a:rPr lang="tr-TR" sz="1600" b="1" u="sng" dirty="0">
                <a:solidFill>
                  <a:schemeClr val="tx1"/>
                </a:solidFill>
              </a:rPr>
              <a:t>bahar yarıyılının 13. haftasının sonuna kadar staj komisyonuna onaylatır. </a:t>
            </a:r>
          </a:p>
          <a:p>
            <a:pPr algn="just"/>
            <a:r>
              <a:rPr lang="tr-TR" sz="1600" u="sng" dirty="0">
                <a:solidFill>
                  <a:schemeClr val="tx1"/>
                </a:solidFill>
              </a:rPr>
              <a:t>Onaylanan belgelerin 1 (bir) kopyasını ilgili Staj komisyonuna, 1 (bir) kopyasını </a:t>
            </a:r>
            <a:r>
              <a:rPr lang="tr-TR" sz="1600" u="sng" dirty="0"/>
              <a:t>Sanat ve Tasarım</a:t>
            </a:r>
            <a:r>
              <a:rPr lang="tr-TR" sz="1600" u="sng" dirty="0">
                <a:solidFill>
                  <a:schemeClr val="tx1"/>
                </a:solidFill>
              </a:rPr>
              <a:t> Fakültesi Öğrenci İşleri’ne, 1 (bir) kopyasını da staj yapılacak kuruluşa teslim eder.</a:t>
            </a:r>
          </a:p>
          <a:p>
            <a:pPr algn="just"/>
            <a:endParaRPr lang="tr-TR" sz="1600" b="1" u="sng" dirty="0">
              <a:solidFill>
                <a:schemeClr val="tx1"/>
              </a:solidFill>
            </a:endParaRPr>
          </a:p>
          <a:p>
            <a:pPr algn="just"/>
            <a:endParaRPr lang="tr-TR" sz="1600" b="1" u="sng" dirty="0">
              <a:solidFill>
                <a:schemeClr val="tx1"/>
              </a:solidFill>
            </a:endParaRPr>
          </a:p>
          <a:p>
            <a:pPr algn="just">
              <a:buNone/>
            </a:pPr>
            <a:endParaRPr lang="tr-TR" sz="1600" b="1" u="sng" dirty="0">
              <a:solidFill>
                <a:schemeClr val="tx1"/>
              </a:solidFill>
            </a:endParaRPr>
          </a:p>
        </p:txBody>
      </p:sp>
      <p:sp>
        <p:nvSpPr>
          <p:cNvPr id="6" name="1 Başlık">
            <a:extLst>
              <a:ext uri="{FF2B5EF4-FFF2-40B4-BE49-F238E27FC236}">
                <a16:creationId xmlns:a16="http://schemas.microsoft.com/office/drawing/2014/main" id="{A1AAD5B2-571F-8287-4B0C-B155B63A5A83}"/>
              </a:ext>
            </a:extLst>
          </p:cNvPr>
          <p:cNvSpPr>
            <a:spLocks noGrp="1"/>
          </p:cNvSpPr>
          <p:nvPr>
            <p:ph type="title"/>
          </p:nvPr>
        </p:nvSpPr>
        <p:spPr>
          <a:xfrm>
            <a:off x="457200" y="908720"/>
            <a:ext cx="4309494" cy="732614"/>
          </a:xfrm>
        </p:spPr>
        <p:txBody>
          <a:bodyPr>
            <a:normAutofit/>
          </a:bodyPr>
          <a:lstStyle/>
          <a:p>
            <a:r>
              <a:rPr lang="tr-TR" sz="2400" dirty="0"/>
              <a:t>STAJ AŞAMALARI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CFFBB8-E539-483F-B9AA-088F7D4B170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552C38B8-B7F9-478B-8D67-99B248A946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3" name="Rectangle 12">
            <a:extLst>
              <a:ext uri="{FF2B5EF4-FFF2-40B4-BE49-F238E27FC236}">
                <a16:creationId xmlns:a16="http://schemas.microsoft.com/office/drawing/2014/main" id="{8ADE9738-7B48-4F06-BA7B-E2CF9663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9914DEB7-D336-45AF-80A6-5B0F33AA04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metin, ekran görüntüsü, yazı tipi, sayı, numara içeren bir resim&#10;&#10;Açıklama otomatik olarak oluşturuldu">
            <a:extLst>
              <a:ext uri="{FF2B5EF4-FFF2-40B4-BE49-F238E27FC236}">
                <a16:creationId xmlns:a16="http://schemas.microsoft.com/office/drawing/2014/main" id="{C9E1929E-C999-705F-D19F-CE72F0D848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945" y="609600"/>
            <a:ext cx="3657216" cy="5604933"/>
          </a:xfrm>
          <a:prstGeom prst="rect">
            <a:avLst/>
          </a:prstGeom>
          <a:ln>
            <a:noFill/>
          </a:ln>
          <a:effectLst/>
        </p:spPr>
      </p:pic>
      <p:sp>
        <p:nvSpPr>
          <p:cNvPr id="17" name="Rectangle 16">
            <a:extLst>
              <a:ext uri="{FF2B5EF4-FFF2-40B4-BE49-F238E27FC236}">
                <a16:creationId xmlns:a16="http://schemas.microsoft.com/office/drawing/2014/main" id="{B7F8253A-966D-472F-B473-A521CFD46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8" name="Picture 33">
            <a:extLst>
              <a:ext uri="{FF2B5EF4-FFF2-40B4-BE49-F238E27FC236}">
                <a16:creationId xmlns:a16="http://schemas.microsoft.com/office/drawing/2014/main" id="{62CFFBB8-E539-483F-B9AA-088F7D4B170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9" name="Picture 35">
            <a:extLst>
              <a:ext uri="{FF2B5EF4-FFF2-40B4-BE49-F238E27FC236}">
                <a16:creationId xmlns:a16="http://schemas.microsoft.com/office/drawing/2014/main" id="{552C38B8-B7F9-478B-8D67-99B248A946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50" name="Rectangle 37">
            <a:extLst>
              <a:ext uri="{FF2B5EF4-FFF2-40B4-BE49-F238E27FC236}">
                <a16:creationId xmlns:a16="http://schemas.microsoft.com/office/drawing/2014/main" id="{8ADE9738-7B48-4F06-BA7B-E2CF9663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1" name="Rectangle 39">
            <a:extLst>
              <a:ext uri="{FF2B5EF4-FFF2-40B4-BE49-F238E27FC236}">
                <a16:creationId xmlns:a16="http://schemas.microsoft.com/office/drawing/2014/main" id="{9914DEB7-D336-45AF-80A6-5B0F33AA04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2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metin, ekran görüntüsü, yazı tipi, doküman, belge içeren bir resim&#10;&#10;Açıklama otomatik olarak oluşturuldu">
            <a:extLst>
              <a:ext uri="{FF2B5EF4-FFF2-40B4-BE49-F238E27FC236}">
                <a16:creationId xmlns:a16="http://schemas.microsoft.com/office/drawing/2014/main" id="{13F8D7B7-B5AE-0BE0-40F1-17761BFE5A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1919" y="609600"/>
            <a:ext cx="3713267" cy="5604933"/>
          </a:xfrm>
          <a:prstGeom prst="rect">
            <a:avLst/>
          </a:prstGeom>
          <a:ln>
            <a:noFill/>
          </a:ln>
          <a:effectLst/>
        </p:spPr>
      </p:pic>
      <p:sp>
        <p:nvSpPr>
          <p:cNvPr id="52" name="Rectangle 41">
            <a:extLst>
              <a:ext uri="{FF2B5EF4-FFF2-40B4-BE49-F238E27FC236}">
                <a16:creationId xmlns:a16="http://schemas.microsoft.com/office/drawing/2014/main" id="{B7F8253A-966D-472F-B473-A521CFD46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41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276872"/>
            <a:ext cx="8258204" cy="2489476"/>
          </a:xfrm>
        </p:spPr>
        <p:txBody>
          <a:bodyPr>
            <a:normAutofit/>
          </a:bodyPr>
          <a:lstStyle/>
          <a:p>
            <a:pPr algn="just"/>
            <a:r>
              <a:rPr lang="tr-TR" sz="1600" dirty="0"/>
              <a:t>Ek</a:t>
            </a:r>
            <a:r>
              <a:rPr lang="tr-TR" sz="1600" dirty="0">
                <a:solidFill>
                  <a:schemeClr val="tx1"/>
                </a:solidFill>
              </a:rPr>
              <a:t>-1: Staj Başvuru ve Kabul </a:t>
            </a:r>
            <a:r>
              <a:rPr lang="tr-TR" sz="1600" dirty="0" err="1">
                <a:solidFill>
                  <a:schemeClr val="tx1"/>
                </a:solidFill>
              </a:rPr>
              <a:t>Formu’nun</a:t>
            </a:r>
            <a:r>
              <a:rPr lang="tr-TR" sz="1600" dirty="0">
                <a:solidFill>
                  <a:schemeClr val="tx1"/>
                </a:solidFill>
              </a:rPr>
              <a:t> teslimi sırasında SGK "İşe Giriş Bildirgesi" Fakülte Öğrenci İşleri tarafından doldurulur. SGK giriş işlemlerinin staj başlangıç tarihinden en erken 1 ay en geç 15 iş günü öncesinde yapılması zorunludur. Öğrenci, SGK işlemleri öncesinde Nüfus cüzdanı fotokopisini ve “SGK sağlık provizyonu </a:t>
            </a:r>
            <a:r>
              <a:rPr lang="tr-TR" sz="1600" dirty="0" err="1">
                <a:solidFill>
                  <a:schemeClr val="tx1"/>
                </a:solidFill>
              </a:rPr>
              <a:t>müstehaklık</a:t>
            </a:r>
            <a:r>
              <a:rPr lang="tr-TR" sz="1600" dirty="0">
                <a:solidFill>
                  <a:schemeClr val="tx1"/>
                </a:solidFill>
              </a:rPr>
              <a:t> belgesini” (Bu belge E-Devlet Sağlık Provizyon Aktivasyon Sistemi'nden e-devlet şifresi ile giriş yapılıp, çıktı alınarak hazırlanacaktır.)  Fakülte Öğrenci İşlerine getirmekle yükümlüdür. </a:t>
            </a:r>
          </a:p>
          <a:p>
            <a:pPr algn="just"/>
            <a:r>
              <a:rPr lang="tr-TR" sz="1600" dirty="0">
                <a:solidFill>
                  <a:schemeClr val="tx1"/>
                </a:solidFill>
              </a:rPr>
              <a:t>Her öğrenci stajına başlamadan önce sigorta işlemlerini tamamlamakla yükümlüdür.</a:t>
            </a:r>
          </a:p>
          <a:p>
            <a:pPr algn="just"/>
            <a:endParaRPr lang="tr-TR" sz="1600" b="1" u="sng" dirty="0">
              <a:solidFill>
                <a:schemeClr val="tx1"/>
              </a:solidFill>
            </a:endParaRPr>
          </a:p>
          <a:p>
            <a:pPr algn="just">
              <a:buNone/>
            </a:pPr>
            <a:endParaRPr lang="tr-TR" sz="1600" b="1" u="sng" dirty="0">
              <a:solidFill>
                <a:schemeClr val="tx1"/>
              </a:solidFill>
            </a:endParaRPr>
          </a:p>
        </p:txBody>
      </p:sp>
      <p:sp>
        <p:nvSpPr>
          <p:cNvPr id="6" name="1 Başlık">
            <a:extLst>
              <a:ext uri="{FF2B5EF4-FFF2-40B4-BE49-F238E27FC236}">
                <a16:creationId xmlns:a16="http://schemas.microsoft.com/office/drawing/2014/main" id="{091184AC-E4BA-1953-D092-A7D5950F1461}"/>
              </a:ext>
            </a:extLst>
          </p:cNvPr>
          <p:cNvSpPr>
            <a:spLocks noGrp="1"/>
          </p:cNvSpPr>
          <p:nvPr>
            <p:ph type="title"/>
          </p:nvPr>
        </p:nvSpPr>
        <p:spPr>
          <a:xfrm>
            <a:off x="457200" y="908720"/>
            <a:ext cx="4309494" cy="732614"/>
          </a:xfrm>
        </p:spPr>
        <p:txBody>
          <a:bodyPr>
            <a:normAutofit/>
          </a:bodyPr>
          <a:lstStyle/>
          <a:p>
            <a:r>
              <a:rPr lang="tr-TR" sz="2400" dirty="0"/>
              <a:t>STAJ AŞAMALARI</a:t>
            </a:r>
          </a:p>
        </p:txBody>
      </p:sp>
    </p:spTree>
  </p:cSld>
  <p:clrMapOvr>
    <a:masterClrMapping/>
  </p:clrMapOvr>
</p:sld>
</file>

<file path=ppt/theme/theme1.xml><?xml version="1.0" encoding="utf-8"?>
<a:theme xmlns:a="http://schemas.openxmlformats.org/drawingml/2006/main" name="Berlin">
  <a:themeElements>
    <a:clrScheme name="Kayan Yazı">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733</TotalTime>
  <Words>1549</Words>
  <Application>Microsoft Office PowerPoint</Application>
  <PresentationFormat>Ekran Gösterisi (4:3)</PresentationFormat>
  <Paragraphs>82</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Futura Md</vt:lpstr>
      <vt:lpstr>Trebuchet MS</vt:lpstr>
      <vt:lpstr>Wingdings</vt:lpstr>
      <vt:lpstr>Berlin</vt:lpstr>
      <vt:lpstr>YAZ STAJI  BAŞVURU ve DEĞERLENDİRME AŞAMALARI</vt:lpstr>
      <vt:lpstr>STAJ SÜRELERİ</vt:lpstr>
      <vt:lpstr>PowerPoint Sunusu</vt:lpstr>
      <vt:lpstr>STAJ AŞAMALARI</vt:lpstr>
      <vt:lpstr>PowerPoint Sunusu</vt:lpstr>
      <vt:lpstr>STAJ AŞAMALARI</vt:lpstr>
      <vt:lpstr>PowerPoint Sunusu</vt:lpstr>
      <vt:lpstr>PowerPoint Sunusu</vt:lpstr>
      <vt:lpstr>STAJ AŞAMALARI</vt:lpstr>
      <vt:lpstr>STAJ AŞAMALARI</vt:lpstr>
      <vt:lpstr>PowerPoint Sunusu</vt:lpstr>
      <vt:lpstr>STAJ AŞAMALARI</vt:lpstr>
      <vt:lpstr>STAJ SONRASI ve DEĞERLENDİRMESİ</vt:lpstr>
      <vt:lpstr>PowerPoint Sunusu</vt:lpstr>
      <vt:lpstr>STAJ DOSYASI</vt:lpstr>
      <vt:lpstr>PowerPoint Sunusu</vt:lpstr>
      <vt:lpstr> ENDÜSTRİYEL TASARIM BÖLÜMÜ STAJ KOMİSYONU:  Dr. Öğr. Üyesi Cemil Yavuz Öğr. Gör. N. Başar Kesdi Arş. Gör. Mehmet Anaç </vt:lpstr>
      <vt:lpstr>Detaylı Bilgi ve İlgili Formlar için;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STF</cp:lastModifiedBy>
  <cp:revision>64</cp:revision>
  <dcterms:created xsi:type="dcterms:W3CDTF">2014-03-09T13:43:14Z</dcterms:created>
  <dcterms:modified xsi:type="dcterms:W3CDTF">2024-05-03T13:39:52Z</dcterms:modified>
</cp:coreProperties>
</file>